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0" r:id="rId2"/>
    <p:sldId id="261" r:id="rId3"/>
  </p:sldIdLst>
  <p:sldSz cx="6858000" cy="9906000" type="A4"/>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C79DB8-24F9-BF41-F1F9-168D4A07684C}" name="873" initials="8" userId="S::b873@365v.me::3b4868df-3a58-4cee-826c-211dd9b15e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204"/>
    <a:srgbClr val="5B9BD5"/>
    <a:srgbClr val="91191A"/>
    <a:srgbClr val="8BCFFD"/>
    <a:srgbClr val="B20213"/>
    <a:srgbClr val="E29982"/>
    <a:srgbClr val="003B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892656-94CF-4EB2-848B-0D17548DA847}" v="222" dt="2024-04-16T10:49:41.2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85" autoAdjust="0"/>
    <p:restoredTop sz="94684"/>
  </p:normalViewPr>
  <p:slideViewPr>
    <p:cSldViewPr snapToGrid="0">
      <p:cViewPr>
        <p:scale>
          <a:sx n="75" d="100"/>
          <a:sy n="75" d="100"/>
        </p:scale>
        <p:origin x="3372" y="13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notesMaster" Target="notesMasters/notesMaster1.xml"/><Relationship Id="rId9" Type="http://schemas.microsoft.com/office/2015/10/relationships/revisionInfo" Target="revisionInfo.xml"/></Relationships>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F4348B-2B59-42DC-BECF-634EC9232BF0}"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en-US"/>
        </a:p>
      </dgm:t>
    </dgm:pt>
    <dgm:pt modelId="{AEB50F8D-3CAE-40F1-B411-DEC83A880586}">
      <dgm:prSet phldrT="[Text]" phldr="0" custT="1"/>
      <dgm:spPr/>
      <dgm:t>
        <a:bodyPr/>
        <a:lstStyle/>
        <a:p>
          <a:r>
            <a:rPr lang="en-US" sz="1100" dirty="0">
              <a:solidFill>
                <a:schemeClr val="bg1"/>
              </a:solidFill>
              <a:latin typeface="Helvetica" panose="020B0604020202020204" pitchFamily="34" charset="0"/>
              <a:cs typeface="Helvetica" panose="020B0604020202020204" pitchFamily="34" charset="0"/>
            </a:rPr>
            <a:t>The technology utilizes synchronized RGB and thermal cameras to capture real-time visual and thermal traffic data under varying environmental conditions.</a:t>
          </a:r>
          <a:endParaRPr lang="en-US" sz="1100" b="0" dirty="0">
            <a:solidFill>
              <a:schemeClr val="bg1"/>
            </a:solidFill>
            <a:latin typeface="Helvetica" panose="020B0604020202020204" pitchFamily="34" charset="0"/>
            <a:cs typeface="Helvetica" panose="020B0604020202020204" pitchFamily="34" charset="0"/>
          </a:endParaRPr>
        </a:p>
      </dgm:t>
    </dgm:pt>
    <dgm:pt modelId="{2A2DA007-31B5-4890-AAFE-3FAFC3E6562E}" type="parTrans" cxnId="{6C86690B-4612-433F-9B8F-2F75E958AA5D}">
      <dgm:prSet/>
      <dgm:spPr/>
      <dgm:t>
        <a:bodyPr/>
        <a:lstStyle/>
        <a:p>
          <a:endParaRPr lang="en-US">
            <a:solidFill>
              <a:srgbClr val="FF0000"/>
            </a:solidFill>
          </a:endParaRPr>
        </a:p>
      </dgm:t>
    </dgm:pt>
    <dgm:pt modelId="{F434B1D7-70FB-4232-BD50-3172610F6910}" type="sibTrans" cxnId="{6C86690B-4612-433F-9B8F-2F75E958AA5D}">
      <dgm:prSet/>
      <dgm:spPr/>
      <dgm:t>
        <a:bodyPr/>
        <a:lstStyle/>
        <a:p>
          <a:endParaRPr lang="en-US">
            <a:solidFill>
              <a:srgbClr val="FF0000"/>
            </a:solidFill>
          </a:endParaRPr>
        </a:p>
      </dgm:t>
    </dgm:pt>
    <dgm:pt modelId="{93B3BCB8-AFFF-4D01-BB94-872B8B19037D}">
      <dgm:prSet custT="1"/>
      <dgm:spPr/>
      <dgm:t>
        <a:bodyPr/>
        <a:lstStyle/>
        <a:p>
          <a:pPr>
            <a:buNone/>
          </a:pPr>
          <a:r>
            <a:rPr lang="en-US" sz="1100" dirty="0">
              <a:solidFill>
                <a:schemeClr val="bg1"/>
              </a:solidFill>
              <a:latin typeface="Helvetica" panose="020B0604020202020204" pitchFamily="34" charset="0"/>
              <a:cs typeface="Helvetica" panose="020B0604020202020204" pitchFamily="34" charset="0"/>
            </a:rPr>
            <a:t>A multi-channel data fusion technique combines RGB and thermal frames to improve vehicle detection accuracy in low-light, glare, fog, and adverse weather conditions.</a:t>
          </a:r>
        </a:p>
      </dgm:t>
    </dgm:pt>
    <dgm:pt modelId="{A5B1FD62-FCA9-4574-B672-AFFF3F8A7C40}" type="sibTrans" cxnId="{EF2576B6-905F-4C6D-9FC0-5D0E1315D93F}">
      <dgm:prSet/>
      <dgm:spPr/>
      <dgm:t>
        <a:bodyPr/>
        <a:lstStyle/>
        <a:p>
          <a:endParaRPr lang="en-US">
            <a:solidFill>
              <a:srgbClr val="FF0000"/>
            </a:solidFill>
          </a:endParaRPr>
        </a:p>
      </dgm:t>
    </dgm:pt>
    <dgm:pt modelId="{65EB2129-A10C-40AE-A1DE-C16F44340A97}" type="parTrans" cxnId="{EF2576B6-905F-4C6D-9FC0-5D0E1315D93F}">
      <dgm:prSet/>
      <dgm:spPr/>
      <dgm:t>
        <a:bodyPr/>
        <a:lstStyle/>
        <a:p>
          <a:endParaRPr lang="en-US">
            <a:solidFill>
              <a:srgbClr val="FF0000"/>
            </a:solidFill>
          </a:endParaRPr>
        </a:p>
      </dgm:t>
    </dgm:pt>
    <dgm:pt modelId="{955B3C10-F2C2-4314-B5C5-AED2D36833B5}">
      <dgm:prSet custT="1"/>
      <dgm:spPr/>
      <dgm:t>
        <a:bodyPr/>
        <a:lstStyle/>
        <a:p>
          <a:r>
            <a:rPr lang="en-US" sz="1100" dirty="0">
              <a:solidFill>
                <a:schemeClr val="bg1"/>
              </a:solidFill>
              <a:latin typeface="Helvetica" panose="020B0604020202020204" pitchFamily="34" charset="0"/>
              <a:cs typeface="Helvetica" panose="020B0604020202020204" pitchFamily="34" charset="0"/>
            </a:rPr>
            <a:t>Machine learning-based detection models are employed to identify and classify heterogeneous vehicle types including two-wheelers, three-wheelers, and heavy vehicles.</a:t>
          </a:r>
          <a:endParaRPr lang="en-US" sz="1100" b="0" dirty="0">
            <a:solidFill>
              <a:schemeClr val="bg1"/>
            </a:solidFill>
            <a:latin typeface="Helvetica" panose="020B0604020202020204" pitchFamily="34" charset="0"/>
            <a:cs typeface="Helvetica" panose="020B0604020202020204" pitchFamily="34" charset="0"/>
          </a:endParaRPr>
        </a:p>
      </dgm:t>
    </dgm:pt>
    <dgm:pt modelId="{0B9492A5-479E-424A-BC25-316627B16301}" type="sibTrans" cxnId="{7FE5D09F-CAEF-426A-A5C8-E652DB800A18}">
      <dgm:prSet/>
      <dgm:spPr/>
      <dgm:t>
        <a:bodyPr/>
        <a:lstStyle/>
        <a:p>
          <a:endParaRPr lang="en-US">
            <a:solidFill>
              <a:srgbClr val="FF0000"/>
            </a:solidFill>
          </a:endParaRPr>
        </a:p>
      </dgm:t>
    </dgm:pt>
    <dgm:pt modelId="{61050DBA-1F59-453A-AAEF-E3F39A3620A9}" type="parTrans" cxnId="{7FE5D09F-CAEF-426A-A5C8-E652DB800A18}">
      <dgm:prSet/>
      <dgm:spPr/>
      <dgm:t>
        <a:bodyPr/>
        <a:lstStyle/>
        <a:p>
          <a:endParaRPr lang="en-US">
            <a:solidFill>
              <a:srgbClr val="FF0000"/>
            </a:solidFill>
          </a:endParaRPr>
        </a:p>
      </dgm:t>
    </dgm:pt>
    <dgm:pt modelId="{A06BA17B-24FD-4E34-A2E9-41E7C6C55990}">
      <dgm:prSet custT="1"/>
      <dgm:spPr/>
      <dgm:t>
        <a:bodyPr/>
        <a:lstStyle/>
        <a:p>
          <a:pPr>
            <a:buNone/>
          </a:pPr>
          <a:r>
            <a:rPr lang="en-US" sz="1100" dirty="0">
              <a:solidFill>
                <a:schemeClr val="bg1"/>
              </a:solidFill>
              <a:latin typeface="Helvetica" panose="020B0604020202020204" pitchFamily="34" charset="0"/>
              <a:cs typeface="Helvetica" panose="020B0604020202020204" pitchFamily="34" charset="0"/>
            </a:rPr>
            <a:t>Advanced analytics modules compute traffic metrics such as vehicle speed, traffic density, lane-changing frequency, queue length, and stop-go behavior for intelligent traffic management.</a:t>
          </a:r>
        </a:p>
      </dgm:t>
    </dgm:pt>
    <dgm:pt modelId="{6DE53869-7E41-4EB5-89EC-16787923B383}" type="sibTrans" cxnId="{9555BF7A-A526-4C62-BF7B-24D7A2CB8008}">
      <dgm:prSet/>
      <dgm:spPr/>
      <dgm:t>
        <a:bodyPr/>
        <a:lstStyle/>
        <a:p>
          <a:endParaRPr lang="en-US">
            <a:solidFill>
              <a:srgbClr val="FF0000"/>
            </a:solidFill>
          </a:endParaRPr>
        </a:p>
      </dgm:t>
    </dgm:pt>
    <dgm:pt modelId="{81CD1AD5-3513-4AE2-BC4F-B8CF9AE59952}" type="parTrans" cxnId="{9555BF7A-A526-4C62-BF7B-24D7A2CB8008}">
      <dgm:prSet/>
      <dgm:spPr/>
      <dgm:t>
        <a:bodyPr/>
        <a:lstStyle/>
        <a:p>
          <a:endParaRPr lang="en-US">
            <a:solidFill>
              <a:srgbClr val="FF0000"/>
            </a:solidFill>
          </a:endParaRPr>
        </a:p>
      </dgm:t>
    </dgm:pt>
    <dgm:pt modelId="{33B8E3DC-5890-4BF9-808B-520DA0747ED5}">
      <dgm:prSet custT="1"/>
      <dgm:spPr/>
      <dgm:t>
        <a:bodyPr/>
        <a:lstStyle/>
        <a:p>
          <a:pPr>
            <a:buNone/>
          </a:pPr>
          <a:r>
            <a:rPr lang="en-US" sz="1100" dirty="0">
              <a:solidFill>
                <a:schemeClr val="bg1"/>
              </a:solidFill>
              <a:latin typeface="Helvetica" panose="020B0604020202020204" pitchFamily="34" charset="0"/>
              <a:cs typeface="Helvetica" panose="020B0604020202020204" pitchFamily="34" charset="0"/>
            </a:rPr>
            <a:t>The system performs continuous vehicle tracking across successive frames to generate trajectory data for analyzing traffic movement and behavior.</a:t>
          </a:r>
        </a:p>
      </dgm:t>
    </dgm:pt>
    <dgm:pt modelId="{D0676EE3-27D6-4013-BDEE-71B559CCAA92}" type="sibTrans" cxnId="{7F815879-7BF8-43E0-8B11-B7FAF281267E}">
      <dgm:prSet/>
      <dgm:spPr/>
      <dgm:t>
        <a:bodyPr/>
        <a:lstStyle/>
        <a:p>
          <a:endParaRPr lang="en-US">
            <a:solidFill>
              <a:srgbClr val="FF0000"/>
            </a:solidFill>
          </a:endParaRPr>
        </a:p>
      </dgm:t>
    </dgm:pt>
    <dgm:pt modelId="{B4E43A6B-58A8-4B61-84F1-7A9285AF5414}" type="parTrans" cxnId="{7F815879-7BF8-43E0-8B11-B7FAF281267E}">
      <dgm:prSet/>
      <dgm:spPr/>
      <dgm:t>
        <a:bodyPr/>
        <a:lstStyle/>
        <a:p>
          <a:endParaRPr lang="en-US">
            <a:solidFill>
              <a:srgbClr val="FF0000"/>
            </a:solidFill>
          </a:endParaRPr>
        </a:p>
      </dgm:t>
    </dgm:pt>
    <dgm:pt modelId="{995098C2-A272-4D61-9D84-C1228992671E}" type="pres">
      <dgm:prSet presAssocID="{B7F4348B-2B59-42DC-BECF-634EC9232BF0}" presName="linearFlow" presStyleCnt="0">
        <dgm:presLayoutVars>
          <dgm:dir/>
          <dgm:resizeHandles val="exact"/>
        </dgm:presLayoutVars>
      </dgm:prSet>
      <dgm:spPr/>
    </dgm:pt>
    <dgm:pt modelId="{DF43A7AA-7A02-42FC-8188-DEDE725B8570}" type="pres">
      <dgm:prSet presAssocID="{AEB50F8D-3CAE-40F1-B411-DEC83A880586}" presName="composite" presStyleCnt="0"/>
      <dgm:spPr/>
    </dgm:pt>
    <dgm:pt modelId="{A40C479D-9D48-4CFD-BA7F-F4AF7918B861}" type="pres">
      <dgm:prSet presAssocID="{AEB50F8D-3CAE-40F1-B411-DEC83A880586}" presName="imgShp" presStyleLbl="fgImgPlace1" presStyleIdx="0" presStyleCnt="5"/>
      <dgm:spPr>
        <a:blipFill>
          <a:blip xmlns:r="http://schemas.openxmlformats.org/officeDocument/2006/relationships" r:embed="rId1"/>
          <a:srcRect/>
          <a:stretch>
            <a:fillRect/>
          </a:stretch>
        </a:blipFill>
      </dgm:spPr>
    </dgm:pt>
    <dgm:pt modelId="{61D5FF3A-C357-474D-B546-47DF55A8942F}" type="pres">
      <dgm:prSet presAssocID="{AEB50F8D-3CAE-40F1-B411-DEC83A880586}" presName="txShp" presStyleLbl="node1" presStyleIdx="0" presStyleCnt="5" custLinFactNeighborY="-9812">
        <dgm:presLayoutVars>
          <dgm:bulletEnabled val="1"/>
        </dgm:presLayoutVars>
      </dgm:prSet>
      <dgm:spPr/>
    </dgm:pt>
    <dgm:pt modelId="{0E032BD7-1B9E-494B-863E-3DF8C3BD0A53}" type="pres">
      <dgm:prSet presAssocID="{F434B1D7-70FB-4232-BD50-3172610F6910}" presName="spacing" presStyleCnt="0"/>
      <dgm:spPr/>
    </dgm:pt>
    <dgm:pt modelId="{1EA843D1-11CD-4554-80FF-5A9ED706F906}" type="pres">
      <dgm:prSet presAssocID="{93B3BCB8-AFFF-4D01-BB94-872B8B19037D}" presName="composite" presStyleCnt="0"/>
      <dgm:spPr/>
    </dgm:pt>
    <dgm:pt modelId="{1ABD71C9-8794-4538-8B5C-05BBCDDB3F25}" type="pres">
      <dgm:prSet presAssocID="{93B3BCB8-AFFF-4D01-BB94-872B8B19037D}" presName="imgShp" presStyleLbl="fgImgPlace1" presStyleIdx="1" presStyleCnt="5"/>
      <dgm:spPr>
        <a:blipFill>
          <a:blip xmlns:r="http://schemas.openxmlformats.org/officeDocument/2006/relationships" r:embed="rId1"/>
          <a:srcRect/>
          <a:stretch>
            <a:fillRect/>
          </a:stretch>
        </a:blipFill>
      </dgm:spPr>
    </dgm:pt>
    <dgm:pt modelId="{6897E1F8-3FA9-4D70-8BBB-FA7B08D5485E}" type="pres">
      <dgm:prSet presAssocID="{93B3BCB8-AFFF-4D01-BB94-872B8B19037D}" presName="txShp" presStyleLbl="node1" presStyleIdx="1" presStyleCnt="5">
        <dgm:presLayoutVars>
          <dgm:bulletEnabled val="1"/>
        </dgm:presLayoutVars>
      </dgm:prSet>
      <dgm:spPr/>
    </dgm:pt>
    <dgm:pt modelId="{19DCB698-B2E9-43C9-9C6E-6ACF7951DC8C}" type="pres">
      <dgm:prSet presAssocID="{A5B1FD62-FCA9-4574-B672-AFFF3F8A7C40}" presName="spacing" presStyleCnt="0"/>
      <dgm:spPr/>
    </dgm:pt>
    <dgm:pt modelId="{6E9D79D4-09BD-4FC6-AC8F-3BF69CF4F35E}" type="pres">
      <dgm:prSet presAssocID="{955B3C10-F2C2-4314-B5C5-AED2D36833B5}" presName="composite" presStyleCnt="0"/>
      <dgm:spPr/>
    </dgm:pt>
    <dgm:pt modelId="{33CAB7C7-5EA8-43D5-A334-471ED0BFAD61}" type="pres">
      <dgm:prSet presAssocID="{955B3C10-F2C2-4314-B5C5-AED2D36833B5}" presName="imgShp" presStyleLbl="fgImgPlace1" presStyleIdx="2" presStyleCnt="5"/>
      <dgm:spPr>
        <a:blipFill>
          <a:blip xmlns:r="http://schemas.openxmlformats.org/officeDocument/2006/relationships" r:embed="rId1"/>
          <a:srcRect/>
          <a:stretch>
            <a:fillRect/>
          </a:stretch>
        </a:blipFill>
      </dgm:spPr>
    </dgm:pt>
    <dgm:pt modelId="{38E0F365-D0DB-4ABA-AD51-1D7E3C3B59FF}" type="pres">
      <dgm:prSet presAssocID="{955B3C10-F2C2-4314-B5C5-AED2D36833B5}" presName="txShp" presStyleLbl="node1" presStyleIdx="2" presStyleCnt="5">
        <dgm:presLayoutVars>
          <dgm:bulletEnabled val="1"/>
        </dgm:presLayoutVars>
      </dgm:prSet>
      <dgm:spPr/>
    </dgm:pt>
    <dgm:pt modelId="{4C772F63-712C-4388-95B4-FD3FF3D9AA45}" type="pres">
      <dgm:prSet presAssocID="{0B9492A5-479E-424A-BC25-316627B16301}" presName="spacing" presStyleCnt="0"/>
      <dgm:spPr/>
    </dgm:pt>
    <dgm:pt modelId="{EBD6CC21-D6E8-446E-A49B-14048AE23902}" type="pres">
      <dgm:prSet presAssocID="{33B8E3DC-5890-4BF9-808B-520DA0747ED5}" presName="composite" presStyleCnt="0"/>
      <dgm:spPr/>
    </dgm:pt>
    <dgm:pt modelId="{196B42D9-52C3-4D5A-8697-3518D039B22B}" type="pres">
      <dgm:prSet presAssocID="{33B8E3DC-5890-4BF9-808B-520DA0747ED5}" presName="imgShp" presStyleLbl="fgImgPlace1" presStyleIdx="3" presStyleCnt="5"/>
      <dgm:spPr>
        <a:blipFill>
          <a:blip xmlns:r="http://schemas.openxmlformats.org/officeDocument/2006/relationships" r:embed="rId1"/>
          <a:srcRect/>
          <a:stretch>
            <a:fillRect/>
          </a:stretch>
        </a:blipFill>
      </dgm:spPr>
    </dgm:pt>
    <dgm:pt modelId="{FC4783BB-050C-4FE3-BA12-DB59BBC9C61B}" type="pres">
      <dgm:prSet presAssocID="{33B8E3DC-5890-4BF9-808B-520DA0747ED5}" presName="txShp" presStyleLbl="node1" presStyleIdx="3" presStyleCnt="5" custLinFactNeighborX="231" custLinFactNeighborY="-6126">
        <dgm:presLayoutVars>
          <dgm:bulletEnabled val="1"/>
        </dgm:presLayoutVars>
      </dgm:prSet>
      <dgm:spPr/>
    </dgm:pt>
    <dgm:pt modelId="{1DEB12C6-0762-4971-B982-5A7C13C9DE85}" type="pres">
      <dgm:prSet presAssocID="{D0676EE3-27D6-4013-BDEE-71B559CCAA92}" presName="spacing" presStyleCnt="0"/>
      <dgm:spPr/>
    </dgm:pt>
    <dgm:pt modelId="{3732DD49-2133-4DFF-A17A-E575C16D6F3D}" type="pres">
      <dgm:prSet presAssocID="{A06BA17B-24FD-4E34-A2E9-41E7C6C55990}" presName="composite" presStyleCnt="0"/>
      <dgm:spPr/>
    </dgm:pt>
    <dgm:pt modelId="{222DA3CE-A597-4B2E-B124-F1B300F28DAC}" type="pres">
      <dgm:prSet presAssocID="{A06BA17B-24FD-4E34-A2E9-41E7C6C55990}" presName="imgShp" presStyleLbl="fgImgPlace1" presStyleIdx="4" presStyleCnt="5"/>
      <dgm:spPr>
        <a:blipFill>
          <a:blip xmlns:r="http://schemas.openxmlformats.org/officeDocument/2006/relationships" r:embed="rId1"/>
          <a:srcRect/>
          <a:stretch>
            <a:fillRect/>
          </a:stretch>
        </a:blipFill>
      </dgm:spPr>
    </dgm:pt>
    <dgm:pt modelId="{8FA5F926-72AD-41A5-99BF-2415BDDE513D}" type="pres">
      <dgm:prSet presAssocID="{A06BA17B-24FD-4E34-A2E9-41E7C6C55990}" presName="txShp" presStyleLbl="node1" presStyleIdx="4" presStyleCnt="5">
        <dgm:presLayoutVars>
          <dgm:bulletEnabled val="1"/>
        </dgm:presLayoutVars>
      </dgm:prSet>
      <dgm:spPr/>
    </dgm:pt>
  </dgm:ptLst>
  <dgm:cxnLst>
    <dgm:cxn modelId="{6C86690B-4612-433F-9B8F-2F75E958AA5D}" srcId="{B7F4348B-2B59-42DC-BECF-634EC9232BF0}" destId="{AEB50F8D-3CAE-40F1-B411-DEC83A880586}" srcOrd="0" destOrd="0" parTransId="{2A2DA007-31B5-4890-AAFE-3FAFC3E6562E}" sibTransId="{F434B1D7-70FB-4232-BD50-3172610F6910}"/>
    <dgm:cxn modelId="{FE2FDC3E-9009-4219-8FF5-548CB1FBC080}" type="presOf" srcId="{33B8E3DC-5890-4BF9-808B-520DA0747ED5}" destId="{FC4783BB-050C-4FE3-BA12-DB59BBC9C61B}" srcOrd="0" destOrd="0" presId="urn:microsoft.com/office/officeart/2005/8/layout/vList3"/>
    <dgm:cxn modelId="{5C27105C-B630-4003-8DA8-E50A85B8264A}" type="presOf" srcId="{AEB50F8D-3CAE-40F1-B411-DEC83A880586}" destId="{61D5FF3A-C357-474D-B546-47DF55A8942F}" srcOrd="0" destOrd="0" presId="urn:microsoft.com/office/officeart/2005/8/layout/vList3"/>
    <dgm:cxn modelId="{7F815879-7BF8-43E0-8B11-B7FAF281267E}" srcId="{B7F4348B-2B59-42DC-BECF-634EC9232BF0}" destId="{33B8E3DC-5890-4BF9-808B-520DA0747ED5}" srcOrd="3" destOrd="0" parTransId="{B4E43A6B-58A8-4B61-84F1-7A9285AF5414}" sibTransId="{D0676EE3-27D6-4013-BDEE-71B559CCAA92}"/>
    <dgm:cxn modelId="{9555BF7A-A526-4C62-BF7B-24D7A2CB8008}" srcId="{B7F4348B-2B59-42DC-BECF-634EC9232BF0}" destId="{A06BA17B-24FD-4E34-A2E9-41E7C6C55990}" srcOrd="4" destOrd="0" parTransId="{81CD1AD5-3513-4AE2-BC4F-B8CF9AE59952}" sibTransId="{6DE53869-7E41-4EB5-89EC-16787923B383}"/>
    <dgm:cxn modelId="{70452E80-CECA-426A-881C-414B6DC987C8}" type="presOf" srcId="{B7F4348B-2B59-42DC-BECF-634EC9232BF0}" destId="{995098C2-A272-4D61-9D84-C1228992671E}" srcOrd="0" destOrd="0" presId="urn:microsoft.com/office/officeart/2005/8/layout/vList3"/>
    <dgm:cxn modelId="{F8112A92-D640-423D-87C0-F34865613AF5}" type="presOf" srcId="{A06BA17B-24FD-4E34-A2E9-41E7C6C55990}" destId="{8FA5F926-72AD-41A5-99BF-2415BDDE513D}" srcOrd="0" destOrd="0" presId="urn:microsoft.com/office/officeart/2005/8/layout/vList3"/>
    <dgm:cxn modelId="{7FE5D09F-CAEF-426A-A5C8-E652DB800A18}" srcId="{B7F4348B-2B59-42DC-BECF-634EC9232BF0}" destId="{955B3C10-F2C2-4314-B5C5-AED2D36833B5}" srcOrd="2" destOrd="0" parTransId="{61050DBA-1F59-453A-AAEF-E3F39A3620A9}" sibTransId="{0B9492A5-479E-424A-BC25-316627B16301}"/>
    <dgm:cxn modelId="{802891A0-34AE-4248-B4D7-E527E0D731AD}" type="presOf" srcId="{955B3C10-F2C2-4314-B5C5-AED2D36833B5}" destId="{38E0F365-D0DB-4ABA-AD51-1D7E3C3B59FF}" srcOrd="0" destOrd="0" presId="urn:microsoft.com/office/officeart/2005/8/layout/vList3"/>
    <dgm:cxn modelId="{E81C34AF-444D-43DD-A03B-AE373144F168}" type="presOf" srcId="{93B3BCB8-AFFF-4D01-BB94-872B8B19037D}" destId="{6897E1F8-3FA9-4D70-8BBB-FA7B08D5485E}" srcOrd="0" destOrd="0" presId="urn:microsoft.com/office/officeart/2005/8/layout/vList3"/>
    <dgm:cxn modelId="{EF2576B6-905F-4C6D-9FC0-5D0E1315D93F}" srcId="{B7F4348B-2B59-42DC-BECF-634EC9232BF0}" destId="{93B3BCB8-AFFF-4D01-BB94-872B8B19037D}" srcOrd="1" destOrd="0" parTransId="{65EB2129-A10C-40AE-A1DE-C16F44340A97}" sibTransId="{A5B1FD62-FCA9-4574-B672-AFFF3F8A7C40}"/>
    <dgm:cxn modelId="{4A67CE9C-B240-4DC3-982D-785042C1159D}" type="presParOf" srcId="{995098C2-A272-4D61-9D84-C1228992671E}" destId="{DF43A7AA-7A02-42FC-8188-DEDE725B8570}" srcOrd="0" destOrd="0" presId="urn:microsoft.com/office/officeart/2005/8/layout/vList3"/>
    <dgm:cxn modelId="{A1179DFA-96C9-4082-BD13-AC24D641F8F7}" type="presParOf" srcId="{DF43A7AA-7A02-42FC-8188-DEDE725B8570}" destId="{A40C479D-9D48-4CFD-BA7F-F4AF7918B861}" srcOrd="0" destOrd="0" presId="urn:microsoft.com/office/officeart/2005/8/layout/vList3"/>
    <dgm:cxn modelId="{ECF182A8-53B9-40F2-BAD8-8C5EEBA2A224}" type="presParOf" srcId="{DF43A7AA-7A02-42FC-8188-DEDE725B8570}" destId="{61D5FF3A-C357-474D-B546-47DF55A8942F}" srcOrd="1" destOrd="0" presId="urn:microsoft.com/office/officeart/2005/8/layout/vList3"/>
    <dgm:cxn modelId="{7AA9381C-03E4-4042-97A7-BC2A132530E6}" type="presParOf" srcId="{995098C2-A272-4D61-9D84-C1228992671E}" destId="{0E032BD7-1B9E-494B-863E-3DF8C3BD0A53}" srcOrd="1" destOrd="0" presId="urn:microsoft.com/office/officeart/2005/8/layout/vList3"/>
    <dgm:cxn modelId="{1B99E6C5-05F2-4DF2-AA4A-9B2B7A8FBDEE}" type="presParOf" srcId="{995098C2-A272-4D61-9D84-C1228992671E}" destId="{1EA843D1-11CD-4554-80FF-5A9ED706F906}" srcOrd="2" destOrd="0" presId="urn:microsoft.com/office/officeart/2005/8/layout/vList3"/>
    <dgm:cxn modelId="{383B2CF0-1D43-43A3-AB9A-85AE5B2FA5BA}" type="presParOf" srcId="{1EA843D1-11CD-4554-80FF-5A9ED706F906}" destId="{1ABD71C9-8794-4538-8B5C-05BBCDDB3F25}" srcOrd="0" destOrd="0" presId="urn:microsoft.com/office/officeart/2005/8/layout/vList3"/>
    <dgm:cxn modelId="{421B536E-E3A4-4718-891E-15459222E9AC}" type="presParOf" srcId="{1EA843D1-11CD-4554-80FF-5A9ED706F906}" destId="{6897E1F8-3FA9-4D70-8BBB-FA7B08D5485E}" srcOrd="1" destOrd="0" presId="urn:microsoft.com/office/officeart/2005/8/layout/vList3"/>
    <dgm:cxn modelId="{A8B43A47-82F4-45FB-B0B7-85EE864F54A0}" type="presParOf" srcId="{995098C2-A272-4D61-9D84-C1228992671E}" destId="{19DCB698-B2E9-43C9-9C6E-6ACF7951DC8C}" srcOrd="3" destOrd="0" presId="urn:microsoft.com/office/officeart/2005/8/layout/vList3"/>
    <dgm:cxn modelId="{56B1C290-70B3-43E3-BE56-1E5A55C22B38}" type="presParOf" srcId="{995098C2-A272-4D61-9D84-C1228992671E}" destId="{6E9D79D4-09BD-4FC6-AC8F-3BF69CF4F35E}" srcOrd="4" destOrd="0" presId="urn:microsoft.com/office/officeart/2005/8/layout/vList3"/>
    <dgm:cxn modelId="{34C4D0D0-7B02-4A5B-9E79-CB619738B89E}" type="presParOf" srcId="{6E9D79D4-09BD-4FC6-AC8F-3BF69CF4F35E}" destId="{33CAB7C7-5EA8-43D5-A334-471ED0BFAD61}" srcOrd="0" destOrd="0" presId="urn:microsoft.com/office/officeart/2005/8/layout/vList3"/>
    <dgm:cxn modelId="{E1C59EE4-4E02-4997-8C3B-BC9F1400925A}" type="presParOf" srcId="{6E9D79D4-09BD-4FC6-AC8F-3BF69CF4F35E}" destId="{38E0F365-D0DB-4ABA-AD51-1D7E3C3B59FF}" srcOrd="1" destOrd="0" presId="urn:microsoft.com/office/officeart/2005/8/layout/vList3"/>
    <dgm:cxn modelId="{39642AC9-A9F0-4444-885C-07A2704A4E72}" type="presParOf" srcId="{995098C2-A272-4D61-9D84-C1228992671E}" destId="{4C772F63-712C-4388-95B4-FD3FF3D9AA45}" srcOrd="5" destOrd="0" presId="urn:microsoft.com/office/officeart/2005/8/layout/vList3"/>
    <dgm:cxn modelId="{C70F43AF-6A9F-421F-8624-04023129C00E}" type="presParOf" srcId="{995098C2-A272-4D61-9D84-C1228992671E}" destId="{EBD6CC21-D6E8-446E-A49B-14048AE23902}" srcOrd="6" destOrd="0" presId="urn:microsoft.com/office/officeart/2005/8/layout/vList3"/>
    <dgm:cxn modelId="{BD2CD871-6C8D-4304-9414-7ED26300ABA3}" type="presParOf" srcId="{EBD6CC21-D6E8-446E-A49B-14048AE23902}" destId="{196B42D9-52C3-4D5A-8697-3518D039B22B}" srcOrd="0" destOrd="0" presId="urn:microsoft.com/office/officeart/2005/8/layout/vList3"/>
    <dgm:cxn modelId="{4C85B7DD-8D69-459D-A5C3-1505C7F8ACFC}" type="presParOf" srcId="{EBD6CC21-D6E8-446E-A49B-14048AE23902}" destId="{FC4783BB-050C-4FE3-BA12-DB59BBC9C61B}" srcOrd="1" destOrd="0" presId="urn:microsoft.com/office/officeart/2005/8/layout/vList3"/>
    <dgm:cxn modelId="{11E75E1C-1AC1-4A88-8B70-A5CC930C1E37}" type="presParOf" srcId="{995098C2-A272-4D61-9D84-C1228992671E}" destId="{1DEB12C6-0762-4971-B982-5A7C13C9DE85}" srcOrd="7" destOrd="0" presId="urn:microsoft.com/office/officeart/2005/8/layout/vList3"/>
    <dgm:cxn modelId="{74AADCC2-D4F3-412E-AA55-FC6C38F10140}" type="presParOf" srcId="{995098C2-A272-4D61-9D84-C1228992671E}" destId="{3732DD49-2133-4DFF-A17A-E575C16D6F3D}" srcOrd="8" destOrd="0" presId="urn:microsoft.com/office/officeart/2005/8/layout/vList3"/>
    <dgm:cxn modelId="{E437ACEC-2461-48A1-9CD0-802A6DA900BC}" type="presParOf" srcId="{3732DD49-2133-4DFF-A17A-E575C16D6F3D}" destId="{222DA3CE-A597-4B2E-B124-F1B300F28DAC}" srcOrd="0" destOrd="0" presId="urn:microsoft.com/office/officeart/2005/8/layout/vList3"/>
    <dgm:cxn modelId="{565D742D-2269-48CC-B87B-1D8A036D6DE8}" type="presParOf" srcId="{3732DD49-2133-4DFF-A17A-E575C16D6F3D}" destId="{8FA5F926-72AD-41A5-99BF-2415BDDE513D}"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D5FF3A-C357-474D-B546-47DF55A8942F}">
      <dsp:nvSpPr>
        <dsp:cNvPr id="0" name=""/>
        <dsp:cNvSpPr/>
      </dsp:nvSpPr>
      <dsp:spPr>
        <a:xfrm rot="10800000">
          <a:off x="1769507" y="0"/>
          <a:ext cx="6538804" cy="490061"/>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10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Helvetica" panose="020B0604020202020204" pitchFamily="34" charset="0"/>
              <a:cs typeface="Helvetica" panose="020B0604020202020204" pitchFamily="34" charset="0"/>
            </a:rPr>
            <a:t>The technology utilizes synchronized RGB and thermal cameras to capture real-time visual and thermal traffic data under varying environmental conditions.</a:t>
          </a:r>
          <a:endParaRPr lang="en-US" sz="1100" b="0" kern="1200" dirty="0">
            <a:solidFill>
              <a:schemeClr val="bg1"/>
            </a:solidFill>
            <a:latin typeface="Helvetica" panose="020B0604020202020204" pitchFamily="34" charset="0"/>
            <a:cs typeface="Helvetica" panose="020B0604020202020204" pitchFamily="34" charset="0"/>
          </a:endParaRPr>
        </a:p>
      </dsp:txBody>
      <dsp:txXfrm rot="10800000">
        <a:off x="1892022" y="0"/>
        <a:ext cx="6416289" cy="490061"/>
      </dsp:txXfrm>
    </dsp:sp>
    <dsp:sp modelId="{A40C479D-9D48-4CFD-BA7F-F4AF7918B861}">
      <dsp:nvSpPr>
        <dsp:cNvPr id="0" name=""/>
        <dsp:cNvSpPr/>
      </dsp:nvSpPr>
      <dsp:spPr>
        <a:xfrm>
          <a:off x="1524476" y="1437"/>
          <a:ext cx="490061" cy="490061"/>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97E1F8-3FA9-4D70-8BBB-FA7B08D5485E}">
      <dsp:nvSpPr>
        <dsp:cNvPr id="0" name=""/>
        <dsp:cNvSpPr/>
      </dsp:nvSpPr>
      <dsp:spPr>
        <a:xfrm rot="10800000">
          <a:off x="1769507" y="614013"/>
          <a:ext cx="6538804" cy="490061"/>
        </a:xfrm>
        <a:prstGeom prst="homePlate">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10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Helvetica" panose="020B0604020202020204" pitchFamily="34" charset="0"/>
              <a:cs typeface="Helvetica" panose="020B0604020202020204" pitchFamily="34" charset="0"/>
            </a:rPr>
            <a:t>A multi-channel data fusion technique combines RGB and thermal frames to improve vehicle detection accuracy in low-light, glare, fog, and adverse weather conditions.</a:t>
          </a:r>
        </a:p>
      </dsp:txBody>
      <dsp:txXfrm rot="10800000">
        <a:off x="1892022" y="614013"/>
        <a:ext cx="6416289" cy="490061"/>
      </dsp:txXfrm>
    </dsp:sp>
    <dsp:sp modelId="{1ABD71C9-8794-4538-8B5C-05BBCDDB3F25}">
      <dsp:nvSpPr>
        <dsp:cNvPr id="0" name=""/>
        <dsp:cNvSpPr/>
      </dsp:nvSpPr>
      <dsp:spPr>
        <a:xfrm>
          <a:off x="1524476" y="614013"/>
          <a:ext cx="490061" cy="490061"/>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E0F365-D0DB-4ABA-AD51-1D7E3C3B59FF}">
      <dsp:nvSpPr>
        <dsp:cNvPr id="0" name=""/>
        <dsp:cNvSpPr/>
      </dsp:nvSpPr>
      <dsp:spPr>
        <a:xfrm rot="10800000">
          <a:off x="1769507" y="1226590"/>
          <a:ext cx="6538804" cy="490061"/>
        </a:xfrm>
        <a:prstGeom prst="homePlate">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10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Helvetica" panose="020B0604020202020204" pitchFamily="34" charset="0"/>
              <a:cs typeface="Helvetica" panose="020B0604020202020204" pitchFamily="34" charset="0"/>
            </a:rPr>
            <a:t>Machine learning-based detection models are employed to identify and classify heterogeneous vehicle types including two-wheelers, three-wheelers, and heavy vehicles.</a:t>
          </a:r>
          <a:endParaRPr lang="en-US" sz="1100" b="0" kern="1200" dirty="0">
            <a:solidFill>
              <a:schemeClr val="bg1"/>
            </a:solidFill>
            <a:latin typeface="Helvetica" panose="020B0604020202020204" pitchFamily="34" charset="0"/>
            <a:cs typeface="Helvetica" panose="020B0604020202020204" pitchFamily="34" charset="0"/>
          </a:endParaRPr>
        </a:p>
      </dsp:txBody>
      <dsp:txXfrm rot="10800000">
        <a:off x="1892022" y="1226590"/>
        <a:ext cx="6416289" cy="490061"/>
      </dsp:txXfrm>
    </dsp:sp>
    <dsp:sp modelId="{33CAB7C7-5EA8-43D5-A334-471ED0BFAD61}">
      <dsp:nvSpPr>
        <dsp:cNvPr id="0" name=""/>
        <dsp:cNvSpPr/>
      </dsp:nvSpPr>
      <dsp:spPr>
        <a:xfrm>
          <a:off x="1524476" y="1226590"/>
          <a:ext cx="490061" cy="490061"/>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4783BB-050C-4FE3-BA12-DB59BBC9C61B}">
      <dsp:nvSpPr>
        <dsp:cNvPr id="0" name=""/>
        <dsp:cNvSpPr/>
      </dsp:nvSpPr>
      <dsp:spPr>
        <a:xfrm rot="10800000">
          <a:off x="1784611" y="1809145"/>
          <a:ext cx="6538804" cy="490061"/>
        </a:xfrm>
        <a:prstGeom prst="homePlate">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10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Helvetica" panose="020B0604020202020204" pitchFamily="34" charset="0"/>
              <a:cs typeface="Helvetica" panose="020B0604020202020204" pitchFamily="34" charset="0"/>
            </a:rPr>
            <a:t>The system performs continuous vehicle tracking across successive frames to generate trajectory data for analyzing traffic movement and behavior.</a:t>
          </a:r>
        </a:p>
      </dsp:txBody>
      <dsp:txXfrm rot="10800000">
        <a:off x="1907126" y="1809145"/>
        <a:ext cx="6416289" cy="490061"/>
      </dsp:txXfrm>
    </dsp:sp>
    <dsp:sp modelId="{196B42D9-52C3-4D5A-8697-3518D039B22B}">
      <dsp:nvSpPr>
        <dsp:cNvPr id="0" name=""/>
        <dsp:cNvSpPr/>
      </dsp:nvSpPr>
      <dsp:spPr>
        <a:xfrm>
          <a:off x="1524476" y="1839166"/>
          <a:ext cx="490061" cy="490061"/>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A5F926-72AD-41A5-99BF-2415BDDE513D}">
      <dsp:nvSpPr>
        <dsp:cNvPr id="0" name=""/>
        <dsp:cNvSpPr/>
      </dsp:nvSpPr>
      <dsp:spPr>
        <a:xfrm rot="10800000">
          <a:off x="1769507" y="2451743"/>
          <a:ext cx="6538804" cy="490061"/>
        </a:xfrm>
        <a:prstGeom prst="homePlat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10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Helvetica" panose="020B0604020202020204" pitchFamily="34" charset="0"/>
              <a:cs typeface="Helvetica" panose="020B0604020202020204" pitchFamily="34" charset="0"/>
            </a:rPr>
            <a:t>Advanced analytics modules compute traffic metrics such as vehicle speed, traffic density, lane-changing frequency, queue length, and stop-go behavior for intelligent traffic management.</a:t>
          </a:r>
        </a:p>
      </dsp:txBody>
      <dsp:txXfrm rot="10800000">
        <a:off x="1892022" y="2451743"/>
        <a:ext cx="6416289" cy="490061"/>
      </dsp:txXfrm>
    </dsp:sp>
    <dsp:sp modelId="{222DA3CE-A597-4B2E-B124-F1B300F28DAC}">
      <dsp:nvSpPr>
        <dsp:cNvPr id="0" name=""/>
        <dsp:cNvSpPr/>
      </dsp:nvSpPr>
      <dsp:spPr>
        <a:xfrm>
          <a:off x="1524476" y="2451743"/>
          <a:ext cx="490061" cy="490061"/>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7C9B9AF-4AB4-48E6-B327-89638B26872F}" type="datetimeFigureOut">
              <a:rPr lang="en-IN" smtClean="0"/>
              <a:t>25-05-2026</a:t>
            </a:fld>
            <a:endParaRPr lang="en-IN"/>
          </a:p>
        </p:txBody>
      </p:sp>
      <p:sp>
        <p:nvSpPr>
          <p:cNvPr id="4" name="Slide Image Placeholder 3"/>
          <p:cNvSpPr>
            <a:spLocks noGrp="1" noRot="1" noChangeAspect="1"/>
          </p:cNvSpPr>
          <p:nvPr>
            <p:ph type="sldImg" idx="2"/>
          </p:nvPr>
        </p:nvSpPr>
        <p:spPr>
          <a:xfrm>
            <a:off x="2419350" y="1162050"/>
            <a:ext cx="2171700" cy="31369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783F569-5978-41A0-A402-B9B7239CC8FF}" type="slidenum">
              <a:rPr lang="en-IN" smtClean="0"/>
              <a:t>‹#›</a:t>
            </a:fld>
            <a:endParaRPr lang="en-IN"/>
          </a:p>
        </p:txBody>
      </p:sp>
    </p:spTree>
    <p:extLst>
      <p:ext uri="{BB962C8B-B14F-4D97-AF65-F5344CB8AC3E}">
        <p14:creationId xmlns:p14="http://schemas.microsoft.com/office/powerpoint/2010/main" val="311049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783F569-5978-41A0-A402-B9B7239CC8FF}" type="slidenum">
              <a:rPr lang="en-IN" smtClean="0"/>
              <a:pPr/>
              <a:t>1</a:t>
            </a:fld>
            <a:endParaRPr lang="en-IN"/>
          </a:p>
        </p:txBody>
      </p:sp>
    </p:spTree>
    <p:extLst>
      <p:ext uri="{BB962C8B-B14F-4D97-AF65-F5344CB8AC3E}">
        <p14:creationId xmlns:p14="http://schemas.microsoft.com/office/powerpoint/2010/main" val="453149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783F569-5978-41A0-A402-B9B7239CC8FF}" type="slidenum">
              <a:rPr lang="en-IN" smtClean="0"/>
              <a:pPr/>
              <a:t>2</a:t>
            </a:fld>
            <a:endParaRPr lang="en-IN"/>
          </a:p>
        </p:txBody>
      </p:sp>
    </p:spTree>
    <p:extLst>
      <p:ext uri="{BB962C8B-B14F-4D97-AF65-F5344CB8AC3E}">
        <p14:creationId xmlns:p14="http://schemas.microsoft.com/office/powerpoint/2010/main" val="281916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F31D68-80D1-4140-B58F-1F22E69B6CFE}" type="datetimeFigureOut">
              <a:rPr lang="en-GB" smtClean="0"/>
              <a:t>25/05/2026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2498121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F31D68-80D1-4140-B58F-1F22E69B6CFE}" type="datetimeFigureOut">
              <a:rPr lang="en-GB" smtClean="0"/>
              <a:t>25/05/2026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1444899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F31D68-80D1-4140-B58F-1F22E69B6CFE}" type="datetimeFigureOut">
              <a:rPr lang="en-GB" smtClean="0"/>
              <a:t>25/05/2026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2379734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F31D68-80D1-4140-B58F-1F22E69B6CFE}" type="datetimeFigureOut">
              <a:rPr lang="en-GB" smtClean="0"/>
              <a:t>25/05/2026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3874780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F31D68-80D1-4140-B58F-1F22E69B6CFE}" type="datetimeFigureOut">
              <a:rPr lang="en-GB" smtClean="0"/>
              <a:t>25/05/2026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3644917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F31D68-80D1-4140-B58F-1F22E69B6CFE}" type="datetimeFigureOut">
              <a:rPr lang="en-GB" smtClean="0"/>
              <a:t>25/05/2026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2919111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F31D68-80D1-4140-B58F-1F22E69B6CFE}" type="datetimeFigureOut">
              <a:rPr lang="en-GB" smtClean="0"/>
              <a:t>25/05/2026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384168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F31D68-80D1-4140-B58F-1F22E69B6CFE}" type="datetimeFigureOut">
              <a:rPr lang="en-GB" smtClean="0"/>
              <a:t>25/05/2026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2986880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F31D68-80D1-4140-B58F-1F22E69B6CFE}" type="datetimeFigureOut">
              <a:rPr lang="en-GB" smtClean="0"/>
              <a:t>25/05/2026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2789243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4F31D68-80D1-4140-B58F-1F22E69B6CFE}" type="datetimeFigureOut">
              <a:rPr lang="en-GB" smtClean="0"/>
              <a:t>25/05/2026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48440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4F31D68-80D1-4140-B58F-1F22E69B6CFE}" type="datetimeFigureOut">
              <a:rPr lang="en-GB" smtClean="0"/>
              <a:t>25/05/2026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237BFF-8CE4-43E2-AC61-769EA5D1C4E1}" type="slidenum">
              <a:rPr lang="en-GB" smtClean="0"/>
              <a:t>‹#›</a:t>
            </a:fld>
            <a:endParaRPr lang="en-GB"/>
          </a:p>
        </p:txBody>
      </p:sp>
    </p:spTree>
    <p:extLst>
      <p:ext uri="{BB962C8B-B14F-4D97-AF65-F5344CB8AC3E}">
        <p14:creationId xmlns:p14="http://schemas.microsoft.com/office/powerpoint/2010/main" val="679043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4F31D68-80D1-4140-B58F-1F22E69B6CFE}" type="datetimeFigureOut">
              <a:rPr lang="en-GB" smtClean="0"/>
              <a:t>25/05/2026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3237BFF-8CE4-43E2-AC61-769EA5D1C4E1}" type="slidenum">
              <a:rPr lang="en-GB" smtClean="0"/>
              <a:t>‹#›</a:t>
            </a:fld>
            <a:endParaRPr lang="en-GB"/>
          </a:p>
        </p:txBody>
      </p:sp>
    </p:spTree>
    <p:extLst>
      <p:ext uri="{BB962C8B-B14F-4D97-AF65-F5344CB8AC3E}">
        <p14:creationId xmlns:p14="http://schemas.microsoft.com/office/powerpoint/2010/main" val="762171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ttooffice@icsrpis.iitm.ac.in" TargetMode="External"/><Relationship Id="rId3" Type="http://schemas.openxmlformats.org/officeDocument/2006/relationships/image" Target="../media/image1.png"/><Relationship Id="rId7" Type="http://schemas.openxmlformats.org/officeDocument/2006/relationships/hyperlink" Target="mailto:headtto-icsr@icsrpis.iitm.ac.i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ip.iitm.ac.in/" TargetMode="Externa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hyperlink" Target="https://ip.iitm.ac.in/" TargetMode="External"/><Relationship Id="rId3" Type="http://schemas.openxmlformats.org/officeDocument/2006/relationships/image" Target="../media/image2.png"/><Relationship Id="rId7" Type="http://schemas.openxmlformats.org/officeDocument/2006/relationships/hyperlink" Target="mailto:ttooffice@icsrpis.iitm.ac.in" TargetMode="External"/><Relationship Id="rId12"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mailto:headtto-icsr@icsrpis.iitm.ac.in" TargetMode="External"/><Relationship Id="rId11" Type="http://schemas.openxmlformats.org/officeDocument/2006/relationships/diagramColors" Target="../diagrams/colors1.xml"/><Relationship Id="rId5" Type="http://schemas.openxmlformats.org/officeDocument/2006/relationships/image" Target="../media/image4.emf"/><Relationship Id="rId10" Type="http://schemas.openxmlformats.org/officeDocument/2006/relationships/diagramQuickStyle" Target="../diagrams/quickStyle1.xml"/><Relationship Id="rId4" Type="http://schemas.openxmlformats.org/officeDocument/2006/relationships/image" Target="../media/image3.png"/><Relationship Id="rId9" Type="http://schemas.openxmlformats.org/officeDocument/2006/relationships/diagramLayout" Target="../diagrams/layout1.xm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7FCC1B3-E7B5-A741-0836-4107EC3545F9}"/>
              </a:ext>
            </a:extLst>
          </p:cNvPr>
          <p:cNvPicPr>
            <a:picLocks noChangeAspect="1"/>
          </p:cNvPicPr>
          <p:nvPr/>
        </p:nvPicPr>
        <p:blipFill>
          <a:blip r:embed="rId3"/>
          <a:stretch>
            <a:fillRect/>
          </a:stretch>
        </p:blipFill>
        <p:spPr>
          <a:xfrm>
            <a:off x="3886200" y="2888573"/>
            <a:ext cx="2545080" cy="2572273"/>
          </a:xfrm>
          <a:prstGeom prst="rect">
            <a:avLst/>
          </a:prstGeom>
        </p:spPr>
      </p:pic>
      <p:sp>
        <p:nvSpPr>
          <p:cNvPr id="3" name="Rectangle 2"/>
          <p:cNvSpPr/>
          <p:nvPr/>
        </p:nvSpPr>
        <p:spPr>
          <a:xfrm>
            <a:off x="1145406" y="567474"/>
            <a:ext cx="5360126" cy="338554"/>
          </a:xfrm>
          <a:prstGeom prst="rect">
            <a:avLst/>
          </a:prstGeom>
        </p:spPr>
        <p:txBody>
          <a:bodyPr wrap="square">
            <a:spAutoFit/>
          </a:bodyPr>
          <a:lstStyle/>
          <a:p>
            <a:r>
              <a:rPr lang="en-US" sz="1600" b="1" dirty="0"/>
              <a:t>Industrial Consultancy &amp; Sponsored Research (IC&amp;SR) </a:t>
            </a:r>
            <a:endParaRPr lang="en-GB" sz="1600" b="1" dirty="0"/>
          </a:p>
        </p:txBody>
      </p:sp>
      <p:sp>
        <p:nvSpPr>
          <p:cNvPr id="5" name="Rectangle 4"/>
          <p:cNvSpPr/>
          <p:nvPr/>
        </p:nvSpPr>
        <p:spPr>
          <a:xfrm>
            <a:off x="3162519" y="-18071"/>
            <a:ext cx="3062152" cy="646331"/>
          </a:xfrm>
          <a:prstGeom prst="rect">
            <a:avLst/>
          </a:prstGeom>
        </p:spPr>
        <p:txBody>
          <a:bodyPr wrap="square">
            <a:spAutoFit/>
          </a:bodyPr>
          <a:lstStyle/>
          <a:p>
            <a:pPr algn="ctr"/>
            <a:r>
              <a:rPr lang="en-GB" b="1" i="0" dirty="0">
                <a:solidFill>
                  <a:srgbClr val="8A0204"/>
                </a:solidFill>
                <a:effectLst/>
                <a:latin typeface="Bahnschrift SemiCondensed" panose="020B0502040204020203" pitchFamily="34" charset="0"/>
              </a:rPr>
              <a:t>Technology Transfer Office </a:t>
            </a:r>
          </a:p>
          <a:p>
            <a:pPr algn="ctr"/>
            <a:r>
              <a:rPr lang="en-GB" b="1" i="0" dirty="0">
                <a:solidFill>
                  <a:srgbClr val="8A0204"/>
                </a:solidFill>
                <a:effectLst/>
                <a:latin typeface="Bahnschrift SemiCondensed" panose="020B0502040204020203" pitchFamily="34" charset="0"/>
              </a:rPr>
              <a:t>TTO - IPM Cell</a:t>
            </a:r>
            <a:endParaRPr lang="en-GB" b="1" dirty="0">
              <a:solidFill>
                <a:srgbClr val="8A0204"/>
              </a:solidFill>
              <a:latin typeface="Bahnschrift SemiCondensed" panose="020B0502040204020203" pitchFamily="34" charset="0"/>
            </a:endParaRPr>
          </a:p>
        </p:txBody>
      </p:sp>
      <p:pic>
        <p:nvPicPr>
          <p:cNvPr id="6" name="Picture 5"/>
          <p:cNvPicPr>
            <a:picLocks noChangeAspect="1"/>
          </p:cNvPicPr>
          <p:nvPr/>
        </p:nvPicPr>
        <p:blipFill>
          <a:blip r:embed="rId4"/>
          <a:stretch>
            <a:fillRect/>
          </a:stretch>
        </p:blipFill>
        <p:spPr>
          <a:xfrm>
            <a:off x="6099172" y="6616"/>
            <a:ext cx="559169" cy="645195"/>
          </a:xfrm>
          <a:prstGeom prst="rect">
            <a:avLst/>
          </a:prstGeom>
        </p:spPr>
      </p:pic>
      <p:pic>
        <p:nvPicPr>
          <p:cNvPr id="8" name="Picture 7"/>
          <p:cNvPicPr>
            <a:picLocks noChangeAspect="1"/>
          </p:cNvPicPr>
          <p:nvPr/>
        </p:nvPicPr>
        <p:blipFill>
          <a:blip r:embed="rId5" cstate="print"/>
          <a:stretch>
            <a:fillRect/>
          </a:stretch>
        </p:blipFill>
        <p:spPr>
          <a:xfrm>
            <a:off x="183140" y="46449"/>
            <a:ext cx="682866" cy="679831"/>
          </a:xfrm>
          <a:prstGeom prst="rect">
            <a:avLst/>
          </a:prstGeom>
        </p:spPr>
      </p:pic>
      <p:cxnSp>
        <p:nvCxnSpPr>
          <p:cNvPr id="10" name="Straight Connector 9"/>
          <p:cNvCxnSpPr/>
          <p:nvPr/>
        </p:nvCxnSpPr>
        <p:spPr>
          <a:xfrm>
            <a:off x="0" y="891849"/>
            <a:ext cx="6858000" cy="0"/>
          </a:xfrm>
          <a:prstGeom prst="line">
            <a:avLst/>
          </a:prstGeom>
          <a:ln w="38100">
            <a:solidFill>
              <a:srgbClr val="91191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385498" y="69850"/>
            <a:ext cx="9525" cy="516730"/>
          </a:xfrm>
          <a:prstGeom prst="line">
            <a:avLst/>
          </a:prstGeom>
          <a:ln w="19050">
            <a:solidFill>
              <a:srgbClr val="91191A"/>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9138130"/>
            <a:ext cx="6858000" cy="34447"/>
          </a:xfrm>
          <a:prstGeom prst="line">
            <a:avLst/>
          </a:prstGeom>
          <a:ln w="38100">
            <a:solidFill>
              <a:srgbClr val="91191A"/>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916" y="9122636"/>
            <a:ext cx="3429000" cy="830997"/>
          </a:xfrm>
          <a:prstGeom prst="rect">
            <a:avLst/>
          </a:prstGeom>
        </p:spPr>
        <p:txBody>
          <a:bodyPr>
            <a:spAutoFit/>
          </a:bodyPr>
          <a:lstStyle/>
          <a:p>
            <a:r>
              <a:rPr lang="en-US" sz="1200" b="1" dirty="0">
                <a:solidFill>
                  <a:srgbClr val="8A0204"/>
                </a:solidFill>
              </a:rPr>
              <a:t>CONTACT US</a:t>
            </a:r>
          </a:p>
          <a:p>
            <a:r>
              <a:rPr lang="en-US" sz="1200" b="1" dirty="0"/>
              <a:t>Dr. Dara Ajay, Head TTO</a:t>
            </a:r>
          </a:p>
          <a:p>
            <a:r>
              <a:rPr lang="en-US" sz="1200" dirty="0"/>
              <a:t>Technology Transfer Office,</a:t>
            </a:r>
          </a:p>
          <a:p>
            <a:r>
              <a:rPr lang="en-US" sz="1200" dirty="0"/>
              <a:t>IPM Cell - IC&amp;SR, IIT Madras</a:t>
            </a:r>
            <a:endParaRPr lang="en-GB" sz="1200" dirty="0"/>
          </a:p>
        </p:txBody>
      </p:sp>
      <p:sp>
        <p:nvSpPr>
          <p:cNvPr id="17" name="Rectangle 16"/>
          <p:cNvSpPr/>
          <p:nvPr/>
        </p:nvSpPr>
        <p:spPr>
          <a:xfrm>
            <a:off x="43013" y="1589841"/>
            <a:ext cx="3319591" cy="184975"/>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Problem Statement</a:t>
            </a:r>
          </a:p>
        </p:txBody>
      </p:sp>
      <p:sp>
        <p:nvSpPr>
          <p:cNvPr id="20" name="Rectangle 19"/>
          <p:cNvSpPr/>
          <p:nvPr/>
        </p:nvSpPr>
        <p:spPr>
          <a:xfrm>
            <a:off x="36869" y="6332427"/>
            <a:ext cx="3316210" cy="168107"/>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Technology Category/ Market </a:t>
            </a:r>
          </a:p>
        </p:txBody>
      </p:sp>
      <p:sp>
        <p:nvSpPr>
          <p:cNvPr id="26" name="Rectangle 25"/>
          <p:cNvSpPr/>
          <p:nvPr/>
        </p:nvSpPr>
        <p:spPr>
          <a:xfrm>
            <a:off x="42798" y="5104153"/>
            <a:ext cx="3310279" cy="185530"/>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Intellectual Property</a:t>
            </a:r>
          </a:p>
        </p:txBody>
      </p:sp>
      <p:sp>
        <p:nvSpPr>
          <p:cNvPr id="33" name="TextBox 32"/>
          <p:cNvSpPr txBox="1"/>
          <p:nvPr/>
        </p:nvSpPr>
        <p:spPr>
          <a:xfrm>
            <a:off x="-45983" y="6507109"/>
            <a:ext cx="3484507" cy="1615827"/>
          </a:xfrm>
          <a:prstGeom prst="rect">
            <a:avLst/>
          </a:prstGeom>
          <a:noFill/>
        </p:spPr>
        <p:txBody>
          <a:bodyPr wrap="square" rtlCol="0">
            <a:spAutoFit/>
          </a:bodyPr>
          <a:lstStyle/>
          <a:p>
            <a:pPr algn="just"/>
            <a:r>
              <a:rPr lang="en-US" sz="1100" b="1" dirty="0">
                <a:latin typeface="Helvetica" panose="020B0604020202020204" pitchFamily="34" charset="0"/>
                <a:cs typeface="Times New Roman" panose="02020603050405020304" pitchFamily="18" charset="0"/>
              </a:rPr>
              <a:t>Category – Data Science &amp; Database System</a:t>
            </a:r>
            <a:endParaRPr lang="en-US" sz="1100" dirty="0">
              <a:latin typeface="Helvetica" panose="020B0604020202020204" pitchFamily="34" charset="0"/>
              <a:cs typeface="Times New Roman" panose="02020603050405020304" pitchFamily="18" charset="0"/>
            </a:endParaRPr>
          </a:p>
          <a:p>
            <a:pPr algn="just"/>
            <a:r>
              <a:rPr lang="en-US" sz="1100" b="1" dirty="0">
                <a:latin typeface="Helvetica" panose="020B0604020202020204" pitchFamily="34" charset="0"/>
                <a:cs typeface="Times New Roman" panose="02020603050405020304" pitchFamily="18" charset="0"/>
              </a:rPr>
              <a:t>Industry :</a:t>
            </a:r>
          </a:p>
          <a:p>
            <a:pPr algn="just"/>
            <a:r>
              <a:rPr lang="en-US" sz="1100" dirty="0">
                <a:latin typeface="Helvetica" panose="020B0604020202020204" pitchFamily="34" charset="0"/>
                <a:cs typeface="Helvetica" panose="020B0604020202020204" pitchFamily="34" charset="0"/>
              </a:rPr>
              <a:t>Intelligent transportation systems, smart city infrastructure, urban traffic management, highway surveillance industries.</a:t>
            </a:r>
          </a:p>
          <a:p>
            <a:pPr algn="just"/>
            <a:r>
              <a:rPr lang="en-US" sz="1100" b="1" dirty="0">
                <a:latin typeface="Helvetica" panose="020B0604020202020204" pitchFamily="34" charset="0"/>
                <a:cs typeface="Times New Roman" panose="02020603050405020304" pitchFamily="18" charset="0"/>
              </a:rPr>
              <a:t>Applications : </a:t>
            </a:r>
          </a:p>
          <a:p>
            <a:pPr algn="just"/>
            <a:r>
              <a:rPr lang="en-US" sz="1100" dirty="0">
                <a:latin typeface="Helvetica" panose="020B0604020202020204" pitchFamily="34" charset="0"/>
                <a:cs typeface="Helvetica" panose="020B0604020202020204" pitchFamily="34" charset="0"/>
              </a:rPr>
              <a:t>real-time traffic monitoring, congestion analysis, adaptive traffic signal control, vehicle tracking, smart city mobility management.</a:t>
            </a:r>
          </a:p>
        </p:txBody>
      </p:sp>
      <p:pic>
        <p:nvPicPr>
          <p:cNvPr id="35" name="Picture 34"/>
          <p:cNvPicPr>
            <a:picLocks noChangeAspect="1"/>
          </p:cNvPicPr>
          <p:nvPr/>
        </p:nvPicPr>
        <p:blipFill>
          <a:blip r:embed="rId6">
            <a:lum contrast="20000"/>
          </a:blip>
          <a:stretch>
            <a:fillRect/>
          </a:stretch>
        </p:blipFill>
        <p:spPr>
          <a:xfrm>
            <a:off x="998133" y="114418"/>
            <a:ext cx="2275875" cy="525100"/>
          </a:xfrm>
          <a:prstGeom prst="rect">
            <a:avLst/>
          </a:prstGeom>
        </p:spPr>
      </p:pic>
      <p:sp>
        <p:nvSpPr>
          <p:cNvPr id="48" name="Rectangle 47"/>
          <p:cNvSpPr/>
          <p:nvPr/>
        </p:nvSpPr>
        <p:spPr>
          <a:xfrm>
            <a:off x="32726" y="5726038"/>
            <a:ext cx="3323867" cy="192580"/>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TRL (Technology Readiness Level)</a:t>
            </a:r>
          </a:p>
        </p:txBody>
      </p:sp>
      <p:sp>
        <p:nvSpPr>
          <p:cNvPr id="44" name="TextBox 43"/>
          <p:cNvSpPr txBox="1"/>
          <p:nvPr/>
        </p:nvSpPr>
        <p:spPr>
          <a:xfrm>
            <a:off x="-58432" y="5304556"/>
            <a:ext cx="3155727" cy="430887"/>
          </a:xfrm>
          <a:prstGeom prst="rect">
            <a:avLst/>
          </a:prstGeom>
          <a:noFill/>
        </p:spPr>
        <p:txBody>
          <a:bodyPr wrap="square" rtlCol="0">
            <a:spAutoFit/>
          </a:bodyPr>
          <a:lstStyle/>
          <a:p>
            <a:pPr marL="171450" indent="-171450">
              <a:buFont typeface="Arial" panose="020B0604020202020204" pitchFamily="34" charset="0"/>
              <a:buChar char="•"/>
            </a:pPr>
            <a:r>
              <a:rPr lang="en-US" sz="1100" dirty="0">
                <a:latin typeface="Helvetica" panose="020B0604020202020204" pitchFamily="34" charset="0"/>
                <a:cs typeface="Helvetica" panose="020B0604020202020204" pitchFamily="34" charset="0"/>
              </a:rPr>
              <a:t>IITM IDF Ref </a:t>
            </a:r>
            <a:r>
              <a:rPr lang="en-US" sz="1100" b="1" dirty="0">
                <a:latin typeface="Helvetica" panose="020B0604020202020204" pitchFamily="34" charset="0"/>
                <a:cs typeface="Helvetica" panose="020B0604020202020204" pitchFamily="34" charset="0"/>
              </a:rPr>
              <a:t>3548</a:t>
            </a:r>
          </a:p>
          <a:p>
            <a:pPr marL="171450" indent="-171450">
              <a:buFont typeface="Arial" panose="020B0604020202020204" pitchFamily="34" charset="0"/>
              <a:buChar char="•"/>
            </a:pPr>
            <a:r>
              <a:rPr lang="en-US" sz="1100" dirty="0">
                <a:latin typeface="Helvetica" panose="020B0604020202020204" pitchFamily="34" charset="0"/>
                <a:cs typeface="Helvetica" panose="020B0604020202020204" pitchFamily="34" charset="0"/>
              </a:rPr>
              <a:t>IN </a:t>
            </a:r>
            <a:r>
              <a:rPr lang="en-US" sz="1100" b="1" dirty="0">
                <a:latin typeface="Helvetica" panose="020B0604020202020204" pitchFamily="34" charset="0"/>
                <a:cs typeface="Helvetica" panose="020B0604020202020204" pitchFamily="34" charset="0"/>
              </a:rPr>
              <a:t>202541133784</a:t>
            </a:r>
            <a:r>
              <a:rPr lang="en-US" sz="1100" dirty="0">
                <a:latin typeface="Helvetica" panose="020B0604020202020204" pitchFamily="34" charset="0"/>
                <a:cs typeface="Helvetica" panose="020B0604020202020204" pitchFamily="34" charset="0"/>
              </a:rPr>
              <a:t> Patent Application</a:t>
            </a:r>
          </a:p>
        </p:txBody>
      </p:sp>
      <p:cxnSp>
        <p:nvCxnSpPr>
          <p:cNvPr id="37" name="Straight Connector 36"/>
          <p:cNvCxnSpPr>
            <a:cxnSpLocks/>
          </p:cNvCxnSpPr>
          <p:nvPr/>
        </p:nvCxnSpPr>
        <p:spPr>
          <a:xfrm flipH="1">
            <a:off x="3408992" y="1603691"/>
            <a:ext cx="20007" cy="7453631"/>
          </a:xfrm>
          <a:prstGeom prst="line">
            <a:avLst/>
          </a:prstGeom>
          <a:ln w="19050">
            <a:solidFill>
              <a:srgbClr val="91191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2880" y="1794755"/>
            <a:ext cx="3492168" cy="3308598"/>
          </a:xfrm>
          <a:prstGeom prst="rect">
            <a:avLst/>
          </a:prstGeom>
          <a:noFill/>
        </p:spPr>
        <p:txBody>
          <a:bodyPr wrap="square" rtlCol="0">
            <a:spAutoFit/>
          </a:bodyPr>
          <a:lstStyle/>
          <a:p>
            <a:pPr marL="171450" indent="-171450" algn="just">
              <a:buFont typeface="Wingdings" panose="05000000000000000000" pitchFamily="2" charset="2"/>
              <a:buChar char="v"/>
            </a:pPr>
            <a:r>
              <a:rPr lang="en-US" sz="1100" dirty="0">
                <a:latin typeface="Helvetica" panose="020B0604020202020204" pitchFamily="34" charset="0"/>
                <a:cs typeface="Helvetica" panose="020B0604020202020204" pitchFamily="34" charset="0"/>
              </a:rPr>
              <a:t>The </a:t>
            </a:r>
            <a:r>
              <a:rPr lang="en-US" sz="1100" b="1" dirty="0">
                <a:latin typeface="Helvetica" panose="020B0604020202020204" pitchFamily="34" charset="0"/>
                <a:cs typeface="Helvetica" panose="020B0604020202020204" pitchFamily="34" charset="0"/>
              </a:rPr>
              <a:t>invention </a:t>
            </a:r>
            <a:r>
              <a:rPr lang="en-US" sz="1100" dirty="0">
                <a:latin typeface="Helvetica" panose="020B0604020202020204" pitchFamily="34" charset="0"/>
                <a:cs typeface="Helvetica" panose="020B0604020202020204" pitchFamily="34" charset="0"/>
              </a:rPr>
              <a:t>falls within the domain of intelligent transportation systems and computer vision, using ground level and aerial image processing of RGB and thermal cameras for </a:t>
            </a:r>
            <a:r>
              <a:rPr lang="en-US" sz="1100" dirty="0" err="1">
                <a:latin typeface="Helvetica" panose="020B0604020202020204" pitchFamily="34" charset="0"/>
                <a:cs typeface="Helvetica" panose="020B0604020202020204" pitchFamily="34" charset="0"/>
              </a:rPr>
              <a:t>analysing</a:t>
            </a:r>
            <a:r>
              <a:rPr lang="en-US" sz="1100" dirty="0">
                <a:latin typeface="Helvetica" panose="020B0604020202020204" pitchFamily="34" charset="0"/>
                <a:cs typeface="Helvetica" panose="020B0604020202020204" pitchFamily="34" charset="0"/>
              </a:rPr>
              <a:t> traffic characteristics for Indian Roads.</a:t>
            </a:r>
          </a:p>
          <a:p>
            <a:pPr marL="171450" indent="-171450" algn="just">
              <a:buFont typeface="Wingdings" panose="05000000000000000000" pitchFamily="2" charset="2"/>
              <a:buChar char="v"/>
            </a:pPr>
            <a:r>
              <a:rPr lang="en-US" sz="1100" b="1" dirty="0">
                <a:latin typeface="Helvetica" panose="020B0604020202020204" pitchFamily="34" charset="0"/>
                <a:cs typeface="Helvetica" panose="020B0604020202020204" pitchFamily="34" charset="0"/>
              </a:rPr>
              <a:t>Conventional </a:t>
            </a:r>
            <a:r>
              <a:rPr lang="en-US" sz="1100" dirty="0">
                <a:latin typeface="Helvetica" panose="020B0604020202020204" pitchFamily="34" charset="0"/>
                <a:cs typeface="Helvetica" panose="020B0604020202020204" pitchFamily="34" charset="0"/>
              </a:rPr>
              <a:t>traffic management systems primarily rely on standalone RGB cameras or thermal cameras for vehicle detection and traffic monitoring.</a:t>
            </a:r>
          </a:p>
          <a:p>
            <a:pPr marL="171450" indent="-171450" algn="just">
              <a:buFont typeface="Wingdings" panose="05000000000000000000" pitchFamily="2" charset="2"/>
              <a:buChar char="v"/>
            </a:pPr>
            <a:r>
              <a:rPr lang="en-US" sz="1100" dirty="0">
                <a:latin typeface="Helvetica" panose="020B0604020202020204" pitchFamily="34" charset="0"/>
                <a:cs typeface="Helvetica" panose="020B0604020202020204" pitchFamily="34" charset="0"/>
              </a:rPr>
              <a:t>However, RGB-based systems </a:t>
            </a:r>
            <a:r>
              <a:rPr lang="en-US" sz="1100" b="1" dirty="0">
                <a:latin typeface="Helvetica" panose="020B0604020202020204" pitchFamily="34" charset="0"/>
                <a:cs typeface="Helvetica" panose="020B0604020202020204" pitchFamily="34" charset="0"/>
              </a:rPr>
              <a:t>suffer from poor performance</a:t>
            </a:r>
            <a:r>
              <a:rPr lang="en-US" sz="1100" dirty="0">
                <a:latin typeface="Helvetica" panose="020B0604020202020204" pitchFamily="34" charset="0"/>
                <a:cs typeface="Helvetica" panose="020B0604020202020204" pitchFamily="34" charset="0"/>
              </a:rPr>
              <a:t> under low-light, glare, fog, rain, and adverse weather conditions, while thermal-only systems lack detailed color and texture information required for accurate vehicle classification and lane-level analysis.</a:t>
            </a:r>
          </a:p>
          <a:p>
            <a:pPr marL="171450" indent="-171450" algn="just">
              <a:buFont typeface="Wingdings" panose="05000000000000000000" pitchFamily="2" charset="2"/>
              <a:buChar char="v"/>
            </a:pPr>
            <a:r>
              <a:rPr lang="en-US" sz="1100" dirty="0">
                <a:latin typeface="Helvetica" panose="020B0604020202020204" pitchFamily="34" charset="0"/>
                <a:cs typeface="Helvetica" panose="020B0604020202020204" pitchFamily="34" charset="0"/>
              </a:rPr>
              <a:t>Therefore, </a:t>
            </a:r>
            <a:r>
              <a:rPr lang="en-US" sz="1100" b="1" dirty="0">
                <a:latin typeface="Helvetica" panose="020B0604020202020204" pitchFamily="34" charset="0"/>
                <a:cs typeface="Helvetica" panose="020B0604020202020204" pitchFamily="34" charset="0"/>
              </a:rPr>
              <a:t>there is a need for a technique </a:t>
            </a:r>
            <a:r>
              <a:rPr lang="en-US" sz="1100" dirty="0">
                <a:latin typeface="Helvetica" panose="020B0604020202020204" pitchFamily="34" charset="0"/>
                <a:cs typeface="Helvetica" panose="020B0604020202020204" pitchFamily="34" charset="0"/>
              </a:rPr>
              <a:t>that allows for accurate and reliable monitoring and management of vehicular traffic under diverse environmental and operational conditions</a:t>
            </a:r>
          </a:p>
        </p:txBody>
      </p:sp>
      <p:sp>
        <p:nvSpPr>
          <p:cNvPr id="51" name="Rectangle 50"/>
          <p:cNvSpPr/>
          <p:nvPr/>
        </p:nvSpPr>
        <p:spPr>
          <a:xfrm>
            <a:off x="4393268" y="9208324"/>
            <a:ext cx="2731670" cy="73096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fr-FR" sz="1050" b="1" i="0" dirty="0">
                <a:effectLst/>
                <a:latin typeface="Lato"/>
              </a:rPr>
              <a:t>Email</a:t>
            </a:r>
            <a:r>
              <a:rPr lang="fr-FR" sz="1050" b="0" i="0" dirty="0">
                <a:effectLst/>
                <a:latin typeface="Lato"/>
              </a:rPr>
              <a:t>: </a:t>
            </a:r>
            <a:r>
              <a:rPr lang="fr-FR" sz="1050" dirty="0">
                <a:latin typeface="Lato"/>
                <a:hlinkClick r:id="rId7"/>
              </a:rPr>
              <a:t>headtto-icsr@icsrpis.iitm.ac.in</a:t>
            </a:r>
            <a:r>
              <a:rPr lang="fr-FR" sz="1050" dirty="0">
                <a:latin typeface="Lato"/>
              </a:rPr>
              <a:t>  </a:t>
            </a:r>
            <a:endParaRPr lang="fr-FR" sz="1050" b="0" i="0" dirty="0">
              <a:effectLst/>
              <a:latin typeface="Lato"/>
            </a:endParaRPr>
          </a:p>
          <a:p>
            <a:pPr>
              <a:spcBef>
                <a:spcPts val="300"/>
              </a:spcBef>
              <a:spcAft>
                <a:spcPts val="300"/>
              </a:spcAft>
            </a:pPr>
            <a:r>
              <a:rPr lang="fr-FR" sz="1050" dirty="0">
                <a:latin typeface="Lato"/>
                <a:hlinkClick r:id="rId8"/>
              </a:rPr>
              <a:t>ttooffice@icsrpis.iitm.ac.in</a:t>
            </a:r>
            <a:endParaRPr lang="fr-FR" sz="1050" dirty="0">
              <a:latin typeface="Lato"/>
            </a:endParaRPr>
          </a:p>
          <a:p>
            <a:pPr>
              <a:spcBef>
                <a:spcPts val="300"/>
              </a:spcBef>
              <a:spcAft>
                <a:spcPts val="300"/>
              </a:spcAft>
            </a:pPr>
            <a:r>
              <a:rPr lang="fr-FR" sz="1050" b="1" i="0" dirty="0">
                <a:effectLst/>
                <a:latin typeface="Lato"/>
              </a:rPr>
              <a:t>Phone</a:t>
            </a:r>
            <a:r>
              <a:rPr lang="fr-FR" sz="1050" b="0" i="0" dirty="0">
                <a:effectLst/>
                <a:latin typeface="Lato"/>
              </a:rPr>
              <a:t>: +91-44-2257 9756</a:t>
            </a:r>
            <a:r>
              <a:rPr lang="fr-FR" sz="1050" b="0" i="0">
                <a:effectLst/>
                <a:latin typeface="Lato"/>
              </a:rPr>
              <a:t>/ </a:t>
            </a:r>
            <a:r>
              <a:rPr lang="fr-FR" sz="1050">
                <a:latin typeface="Lato"/>
              </a:rPr>
              <a:t>9843</a:t>
            </a:r>
            <a:endParaRPr lang="fr-FR" sz="1050" b="0" i="0" dirty="0">
              <a:effectLst/>
              <a:latin typeface="Lato"/>
            </a:endParaRPr>
          </a:p>
        </p:txBody>
      </p:sp>
      <p:sp>
        <p:nvSpPr>
          <p:cNvPr id="16" name="Rectangle 15"/>
          <p:cNvSpPr/>
          <p:nvPr/>
        </p:nvSpPr>
        <p:spPr>
          <a:xfrm>
            <a:off x="6520365" y="1549549"/>
            <a:ext cx="239019" cy="73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7" name="Rectangle 86"/>
          <p:cNvSpPr/>
          <p:nvPr/>
        </p:nvSpPr>
        <p:spPr>
          <a:xfrm>
            <a:off x="3485150" y="2753738"/>
            <a:ext cx="3304248" cy="32571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5" name="TextBox 44"/>
          <p:cNvSpPr txBox="1"/>
          <p:nvPr/>
        </p:nvSpPr>
        <p:spPr>
          <a:xfrm>
            <a:off x="3454093" y="5534699"/>
            <a:ext cx="3304248" cy="507831"/>
          </a:xfrm>
          <a:prstGeom prst="rect">
            <a:avLst/>
          </a:prstGeom>
          <a:noFill/>
        </p:spPr>
        <p:txBody>
          <a:bodyPr wrap="square" rtlCol="0">
            <a:spAutoFit/>
          </a:bodyPr>
          <a:lstStyle/>
          <a:p>
            <a:pPr algn="ctr"/>
            <a:r>
              <a:rPr lang="en-US" sz="900" b="1" dirty="0">
                <a:solidFill>
                  <a:srgbClr val="8A0204"/>
                </a:solidFill>
                <a:latin typeface="Helvetica" panose="020B0604020202020204" pitchFamily="34" charset="0"/>
                <a:cs typeface="Helvetica" panose="020B0604020202020204" pitchFamily="34" charset="0"/>
              </a:rPr>
              <a:t>Figure: (a) </a:t>
            </a:r>
            <a:r>
              <a:rPr lang="en-US" sz="900" dirty="0">
                <a:solidFill>
                  <a:srgbClr val="8A0204"/>
                </a:solidFill>
                <a:latin typeface="Helvetica" panose="020B0604020202020204" pitchFamily="34" charset="0"/>
                <a:cs typeface="Helvetica" panose="020B0604020202020204" pitchFamily="34" charset="0"/>
              </a:rPr>
              <a:t>illustrates a network environment for implementing example techniques for managing vehicular traffic on roadways.</a:t>
            </a:r>
          </a:p>
        </p:txBody>
      </p:sp>
      <p:sp>
        <p:nvSpPr>
          <p:cNvPr id="23" name="TextBox 22"/>
          <p:cNvSpPr txBox="1"/>
          <p:nvPr/>
        </p:nvSpPr>
        <p:spPr>
          <a:xfrm>
            <a:off x="0" y="966213"/>
            <a:ext cx="6858000" cy="584775"/>
          </a:xfrm>
          <a:prstGeom prst="rect">
            <a:avLst/>
          </a:prstGeom>
          <a:noFill/>
        </p:spPr>
        <p:txBody>
          <a:bodyPr wrap="square" rtlCol="0">
            <a:spAutoFit/>
          </a:bodyPr>
          <a:lstStyle/>
          <a:p>
            <a:pPr algn="ctr"/>
            <a:r>
              <a:rPr lang="en-US" sz="2000" b="1" dirty="0"/>
              <a:t>MANAGEMENT OF VEHICULAR TRAFFIC ON ROADWAYS</a:t>
            </a:r>
          </a:p>
          <a:p>
            <a:pPr algn="ctr"/>
            <a:r>
              <a:rPr lang="en-GB" sz="1200" b="1" dirty="0">
                <a:solidFill>
                  <a:srgbClr val="8A0204"/>
                </a:solidFill>
              </a:rPr>
              <a:t>IITM Technology Available for Licensing</a:t>
            </a:r>
            <a:endParaRPr lang="en-GB" sz="1200" dirty="0">
              <a:solidFill>
                <a:srgbClr val="C00000"/>
              </a:solidFill>
            </a:endParaRPr>
          </a:p>
        </p:txBody>
      </p:sp>
      <p:sp>
        <p:nvSpPr>
          <p:cNvPr id="36" name="Rectangle 35"/>
          <p:cNvSpPr/>
          <p:nvPr/>
        </p:nvSpPr>
        <p:spPr>
          <a:xfrm flipV="1">
            <a:off x="3479309" y="6091718"/>
            <a:ext cx="3310339" cy="29725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4" name="TextBox 33"/>
          <p:cNvSpPr txBox="1"/>
          <p:nvPr/>
        </p:nvSpPr>
        <p:spPr>
          <a:xfrm>
            <a:off x="38053" y="5918206"/>
            <a:ext cx="3015315" cy="430887"/>
          </a:xfrm>
          <a:prstGeom prst="rect">
            <a:avLst/>
          </a:prstGeom>
          <a:noFill/>
        </p:spPr>
        <p:txBody>
          <a:bodyPr wrap="square" rtlCol="0">
            <a:spAutoFit/>
          </a:bodyPr>
          <a:lstStyle/>
          <a:p>
            <a:pPr algn="just"/>
            <a:r>
              <a:rPr lang="en-IN" sz="1100" b="1" dirty="0">
                <a:latin typeface="Helvetica" panose="020B0604020202020204" pitchFamily="34" charset="0"/>
                <a:cs typeface="Helvetica" panose="020B0604020202020204" pitchFamily="34" charset="0"/>
              </a:rPr>
              <a:t>TRL 6 - </a:t>
            </a:r>
            <a:r>
              <a:rPr lang="en-US" sz="1100" b="1" dirty="0">
                <a:latin typeface="Helvetica" panose="020B0604020202020204" pitchFamily="34" charset="0"/>
                <a:cs typeface="Helvetica" panose="020B0604020202020204" pitchFamily="34" charset="0"/>
              </a:rPr>
              <a:t>Technology demonstrated in relevant environment</a:t>
            </a:r>
          </a:p>
        </p:txBody>
      </p:sp>
      <p:sp>
        <p:nvSpPr>
          <p:cNvPr id="31" name="TextBox 30"/>
          <p:cNvSpPr txBox="1"/>
          <p:nvPr/>
        </p:nvSpPr>
        <p:spPr>
          <a:xfrm>
            <a:off x="3461609" y="1802131"/>
            <a:ext cx="3472188" cy="938719"/>
          </a:xfrm>
          <a:prstGeom prst="rect">
            <a:avLst/>
          </a:prstGeom>
          <a:noFill/>
        </p:spPr>
        <p:txBody>
          <a:bodyPr wrap="square" rtlCol="0">
            <a:spAutoFit/>
          </a:bodyPr>
          <a:lstStyle/>
          <a:p>
            <a:r>
              <a:rPr lang="en-US" sz="1100" b="1" dirty="0">
                <a:latin typeface="Helvetica" panose="020B0604020202020204" pitchFamily="34" charset="0"/>
                <a:cs typeface="Helvetica" panose="020B0604020202020204" pitchFamily="34" charset="0"/>
              </a:rPr>
              <a:t>Prof. LELITHA DEVI V</a:t>
            </a:r>
          </a:p>
          <a:p>
            <a:r>
              <a:rPr lang="en-US" sz="1100" dirty="0">
                <a:latin typeface="Helvetica" panose="020B0604020202020204" pitchFamily="34" charset="0"/>
                <a:cs typeface="Helvetica" panose="020B0604020202020204" pitchFamily="34" charset="0"/>
              </a:rPr>
              <a:t>Department of Civil Engineering</a:t>
            </a:r>
          </a:p>
          <a:p>
            <a:r>
              <a:rPr lang="en-US" sz="1100" b="1" dirty="0">
                <a:latin typeface="Helvetica" panose="020B0604020202020204" pitchFamily="34" charset="0"/>
                <a:cs typeface="Helvetica" panose="020B0604020202020204" pitchFamily="34" charset="0"/>
              </a:rPr>
              <a:t>Prof. CHANDRA SHEKAR</a:t>
            </a:r>
          </a:p>
          <a:p>
            <a:r>
              <a:rPr lang="en-US" sz="1100" dirty="0">
                <a:latin typeface="Helvetica" panose="020B0604020202020204" pitchFamily="34" charset="0"/>
                <a:cs typeface="Helvetica" panose="020B0604020202020204" pitchFamily="34" charset="0"/>
              </a:rPr>
              <a:t>Department of Data Science and Artificial Intelligence</a:t>
            </a:r>
          </a:p>
        </p:txBody>
      </p:sp>
      <p:sp>
        <p:nvSpPr>
          <p:cNvPr id="4" name="Rectangle 2"/>
          <p:cNvSpPr>
            <a:spLocks noChangeArrowheads="1"/>
          </p:cNvSpPr>
          <p:nvPr/>
        </p:nvSpPr>
        <p:spPr bwMode="auto">
          <a:xfrm>
            <a:off x="7026120" y="1095339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9" name="Rectangle 6"/>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49" name="TextBox 48"/>
          <p:cNvSpPr txBox="1"/>
          <p:nvPr/>
        </p:nvSpPr>
        <p:spPr>
          <a:xfrm>
            <a:off x="4925361" y="5290692"/>
            <a:ext cx="341379" cy="230832"/>
          </a:xfrm>
          <a:prstGeom prst="rect">
            <a:avLst/>
          </a:prstGeom>
          <a:noFill/>
        </p:spPr>
        <p:txBody>
          <a:bodyPr wrap="square" rtlCol="0">
            <a:spAutoFit/>
          </a:bodyPr>
          <a:lstStyle/>
          <a:p>
            <a:r>
              <a:rPr lang="en-US" sz="900" b="1" dirty="0">
                <a:solidFill>
                  <a:srgbClr val="8A0204"/>
                </a:solidFill>
                <a:latin typeface="Helvetica" panose="020B0604020202020204" pitchFamily="34" charset="0"/>
              </a:rPr>
              <a:t>(a)</a:t>
            </a:r>
            <a:endParaRPr lang="en-US" sz="900" dirty="0">
              <a:solidFill>
                <a:srgbClr val="8A0204"/>
              </a:solidFill>
              <a:latin typeface="Helvetica" panose="020B0604020202020204" pitchFamily="34" charset="0"/>
            </a:endParaRPr>
          </a:p>
        </p:txBody>
      </p:sp>
      <p:sp>
        <p:nvSpPr>
          <p:cNvPr id="18" name="TextBox 17">
            <a:extLst>
              <a:ext uri="{FF2B5EF4-FFF2-40B4-BE49-F238E27FC236}">
                <a16:creationId xmlns:a16="http://schemas.microsoft.com/office/drawing/2014/main" id="{DC63635F-C918-F27C-8B12-371B271ACAF4}"/>
              </a:ext>
            </a:extLst>
          </p:cNvPr>
          <p:cNvSpPr txBox="1"/>
          <p:nvPr/>
        </p:nvSpPr>
        <p:spPr>
          <a:xfrm>
            <a:off x="-44145" y="8035838"/>
            <a:ext cx="3472188" cy="1107996"/>
          </a:xfrm>
          <a:prstGeom prst="rect">
            <a:avLst/>
          </a:prstGeom>
          <a:noFill/>
        </p:spPr>
        <p:txBody>
          <a:bodyPr wrap="square" rtlCol="0">
            <a:spAutoFit/>
          </a:bodyPr>
          <a:lstStyle/>
          <a:p>
            <a:pPr algn="just"/>
            <a:r>
              <a:rPr lang="en-US" sz="1100" b="1" dirty="0">
                <a:latin typeface="Helvetica" panose="020B0604020202020204" pitchFamily="34" charset="0"/>
                <a:cs typeface="Helvetica" panose="020B0604020202020204" pitchFamily="34" charset="0"/>
              </a:rPr>
              <a:t>Market :</a:t>
            </a:r>
          </a:p>
          <a:p>
            <a:pPr algn="just"/>
            <a:r>
              <a:rPr lang="en-US" sz="1100" dirty="0">
                <a:latin typeface="Helvetica" panose="020B0604020202020204" pitchFamily="34" charset="0"/>
                <a:cs typeface="Helvetica" panose="020B0604020202020204" pitchFamily="34" charset="0"/>
              </a:rPr>
              <a:t>The global traffic management system market size was estimated at USD 34.6 billion in 2025. The market is expected to grow from USD 37.5 billion in 2026 to USD 107 billion in 2035, at a CAGR of 12.4%.</a:t>
            </a:r>
            <a:endParaRPr lang="en-US" sz="1100" b="1" dirty="0">
              <a:latin typeface="Helvetica" panose="020B0604020202020204" pitchFamily="34" charset="0"/>
              <a:cs typeface="Helvetica" panose="020B0604020202020204" pitchFamily="34" charset="0"/>
            </a:endParaRPr>
          </a:p>
        </p:txBody>
      </p:sp>
      <p:sp>
        <p:nvSpPr>
          <p:cNvPr id="7" name="AutoShape 2" descr=", AI generated">
            <a:extLst>
              <a:ext uri="{FF2B5EF4-FFF2-40B4-BE49-F238E27FC236}">
                <a16:creationId xmlns:a16="http://schemas.microsoft.com/office/drawing/2014/main" id="{AE26E083-00B6-5645-3B45-CE1A06AA5D67}"/>
              </a:ext>
            </a:extLst>
          </p:cNvPr>
          <p:cNvSpPr>
            <a:spLocks noChangeAspect="1" noChangeArrowheads="1"/>
          </p:cNvSpPr>
          <p:nvPr/>
        </p:nvSpPr>
        <p:spPr bwMode="auto">
          <a:xfrm>
            <a:off x="3276600" y="601091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8">
            <a:extLst>
              <a:ext uri="{FF2B5EF4-FFF2-40B4-BE49-F238E27FC236}">
                <a16:creationId xmlns:a16="http://schemas.microsoft.com/office/drawing/2014/main" id="{0D6533FC-6324-BD4D-851C-E7D09490894F}"/>
              </a:ext>
            </a:extLst>
          </p:cNvPr>
          <p:cNvSpPr/>
          <p:nvPr/>
        </p:nvSpPr>
        <p:spPr>
          <a:xfrm>
            <a:off x="2511186" y="9261092"/>
            <a:ext cx="1639296" cy="492443"/>
          </a:xfrm>
          <a:prstGeom prst="rect">
            <a:avLst/>
          </a:prstGeom>
        </p:spPr>
        <p:txBody>
          <a:bodyPr wrap="none">
            <a:spAutoFit/>
          </a:bodyPr>
          <a:lstStyle/>
          <a:p>
            <a:pPr algn="ctr"/>
            <a:r>
              <a:rPr lang="en-GB" sz="1400" b="1" dirty="0">
                <a:solidFill>
                  <a:srgbClr val="8A0204"/>
                </a:solidFill>
              </a:rPr>
              <a:t>IITM TTO Website :</a:t>
            </a:r>
            <a:r>
              <a:rPr lang="en-GB" sz="1400" dirty="0">
                <a:solidFill>
                  <a:srgbClr val="8A0204"/>
                </a:solidFill>
              </a:rPr>
              <a:t> </a:t>
            </a:r>
          </a:p>
          <a:p>
            <a:pPr algn="ctr"/>
            <a:r>
              <a:rPr lang="en-GB" sz="1200" dirty="0">
                <a:hlinkClick r:id="rId9"/>
              </a:rPr>
              <a:t>https://ip.iitm.ac.in</a:t>
            </a:r>
            <a:r>
              <a:rPr lang="en-GB" sz="1200" dirty="0"/>
              <a:t>  </a:t>
            </a:r>
          </a:p>
        </p:txBody>
      </p:sp>
      <p:sp>
        <p:nvSpPr>
          <p:cNvPr id="15" name="TextBox 14">
            <a:extLst>
              <a:ext uri="{FF2B5EF4-FFF2-40B4-BE49-F238E27FC236}">
                <a16:creationId xmlns:a16="http://schemas.microsoft.com/office/drawing/2014/main" id="{882AA8BD-B87A-0704-6FB5-54D67DB95F8B}"/>
              </a:ext>
            </a:extLst>
          </p:cNvPr>
          <p:cNvSpPr txBox="1"/>
          <p:nvPr/>
        </p:nvSpPr>
        <p:spPr>
          <a:xfrm>
            <a:off x="3497814" y="8690645"/>
            <a:ext cx="3279500" cy="400110"/>
          </a:xfrm>
          <a:prstGeom prst="rect">
            <a:avLst/>
          </a:prstGeom>
          <a:noFill/>
        </p:spPr>
        <p:txBody>
          <a:bodyPr wrap="square" rtlCol="0">
            <a:spAutoFit/>
          </a:bodyPr>
          <a:lstStyle/>
          <a:p>
            <a:pPr algn="ctr"/>
            <a:r>
              <a:rPr lang="en-US" sz="1000" b="1" dirty="0">
                <a:solidFill>
                  <a:srgbClr val="8A0204"/>
                </a:solidFill>
                <a:latin typeface="Helvetica" panose="020B0604020202020204" pitchFamily="34" charset="0"/>
                <a:cs typeface="Helvetica" panose="020B0604020202020204" pitchFamily="34" charset="0"/>
              </a:rPr>
              <a:t>Figure: (b) </a:t>
            </a:r>
            <a:r>
              <a:rPr lang="en-US" sz="1000" dirty="0">
                <a:solidFill>
                  <a:srgbClr val="8A0204"/>
                </a:solidFill>
                <a:latin typeface="Helvetica" panose="020B0604020202020204" pitchFamily="34" charset="0"/>
                <a:cs typeface="Helvetica" panose="020B0604020202020204" pitchFamily="34" charset="0"/>
              </a:rPr>
              <a:t>illustrates a system for managing vehicular traffic on roadways.</a:t>
            </a:r>
          </a:p>
        </p:txBody>
      </p:sp>
      <p:sp>
        <p:nvSpPr>
          <p:cNvPr id="21" name="TextBox 20">
            <a:extLst>
              <a:ext uri="{FF2B5EF4-FFF2-40B4-BE49-F238E27FC236}">
                <a16:creationId xmlns:a16="http://schemas.microsoft.com/office/drawing/2014/main" id="{447ECBED-81B3-29A2-4829-B1D30C09DD7E}"/>
              </a:ext>
            </a:extLst>
          </p:cNvPr>
          <p:cNvSpPr txBox="1"/>
          <p:nvPr/>
        </p:nvSpPr>
        <p:spPr>
          <a:xfrm>
            <a:off x="3544821" y="6590822"/>
            <a:ext cx="341379" cy="230832"/>
          </a:xfrm>
          <a:prstGeom prst="rect">
            <a:avLst/>
          </a:prstGeom>
          <a:noFill/>
        </p:spPr>
        <p:txBody>
          <a:bodyPr wrap="square" rtlCol="0">
            <a:spAutoFit/>
          </a:bodyPr>
          <a:lstStyle/>
          <a:p>
            <a:r>
              <a:rPr lang="en-US" sz="900" b="1" dirty="0">
                <a:solidFill>
                  <a:srgbClr val="8A0204"/>
                </a:solidFill>
                <a:latin typeface="Helvetica" panose="020B0604020202020204" pitchFamily="34" charset="0"/>
              </a:rPr>
              <a:t>(b)</a:t>
            </a:r>
            <a:endParaRPr lang="en-US" sz="900" dirty="0">
              <a:solidFill>
                <a:srgbClr val="8A0204"/>
              </a:solidFill>
              <a:latin typeface="Helvetica" panose="020B0604020202020204" pitchFamily="34" charset="0"/>
            </a:endParaRPr>
          </a:p>
        </p:txBody>
      </p:sp>
      <p:sp>
        <p:nvSpPr>
          <p:cNvPr id="25" name="Rectangle 24"/>
          <p:cNvSpPr/>
          <p:nvPr/>
        </p:nvSpPr>
        <p:spPr>
          <a:xfrm>
            <a:off x="3481762" y="1589841"/>
            <a:ext cx="3320350" cy="197050"/>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Research Lab</a:t>
            </a:r>
          </a:p>
        </p:txBody>
      </p:sp>
      <p:pic>
        <p:nvPicPr>
          <p:cNvPr id="27" name="Picture 26">
            <a:extLst>
              <a:ext uri="{FF2B5EF4-FFF2-40B4-BE49-F238E27FC236}">
                <a16:creationId xmlns:a16="http://schemas.microsoft.com/office/drawing/2014/main" id="{4813E6B4-2D73-D38C-6897-48C6185CFA65}"/>
              </a:ext>
            </a:extLst>
          </p:cNvPr>
          <p:cNvPicPr>
            <a:picLocks noChangeAspect="1"/>
          </p:cNvPicPr>
          <p:nvPr/>
        </p:nvPicPr>
        <p:blipFill>
          <a:blip r:embed="rId10"/>
          <a:stretch>
            <a:fillRect/>
          </a:stretch>
        </p:blipFill>
        <p:spPr>
          <a:xfrm>
            <a:off x="4316497" y="6147705"/>
            <a:ext cx="1685285" cy="2542940"/>
          </a:xfrm>
          <a:prstGeom prst="rect">
            <a:avLst/>
          </a:prstGeom>
        </p:spPr>
      </p:pic>
    </p:spTree>
    <p:extLst>
      <p:ext uri="{BB962C8B-B14F-4D97-AF65-F5344CB8AC3E}">
        <p14:creationId xmlns:p14="http://schemas.microsoft.com/office/powerpoint/2010/main" val="3124611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04106" y="591940"/>
            <a:ext cx="5360126" cy="369332"/>
          </a:xfrm>
          <a:prstGeom prst="rect">
            <a:avLst/>
          </a:prstGeom>
        </p:spPr>
        <p:txBody>
          <a:bodyPr wrap="square">
            <a:spAutoFit/>
          </a:bodyPr>
          <a:lstStyle/>
          <a:p>
            <a:r>
              <a:rPr lang="en-US" b="1" dirty="0"/>
              <a:t>Industrial Consultancy &amp; Sponsored Research (IC&amp;SR) </a:t>
            </a:r>
            <a:endParaRPr lang="en-GB" b="1" dirty="0"/>
          </a:p>
        </p:txBody>
      </p:sp>
      <p:sp>
        <p:nvSpPr>
          <p:cNvPr id="5" name="Rectangle 4"/>
          <p:cNvSpPr/>
          <p:nvPr/>
        </p:nvSpPr>
        <p:spPr>
          <a:xfrm>
            <a:off x="3162519" y="26379"/>
            <a:ext cx="3062152" cy="646331"/>
          </a:xfrm>
          <a:prstGeom prst="rect">
            <a:avLst/>
          </a:prstGeom>
        </p:spPr>
        <p:txBody>
          <a:bodyPr wrap="square">
            <a:spAutoFit/>
          </a:bodyPr>
          <a:lstStyle/>
          <a:p>
            <a:pPr algn="ctr"/>
            <a:r>
              <a:rPr lang="en-GB" b="1" i="0" dirty="0">
                <a:solidFill>
                  <a:srgbClr val="8A0204"/>
                </a:solidFill>
                <a:effectLst/>
                <a:latin typeface="Bahnschrift SemiCondensed" panose="020B0502040204020203" pitchFamily="34" charset="0"/>
              </a:rPr>
              <a:t>Technology Transfer Office </a:t>
            </a:r>
          </a:p>
          <a:p>
            <a:pPr algn="ctr"/>
            <a:r>
              <a:rPr lang="en-GB" b="1" i="0" dirty="0">
                <a:solidFill>
                  <a:srgbClr val="8A0204"/>
                </a:solidFill>
                <a:effectLst/>
                <a:latin typeface="Bahnschrift SemiCondensed" panose="020B0502040204020203" pitchFamily="34" charset="0"/>
              </a:rPr>
              <a:t>TTO - IPM Cell</a:t>
            </a:r>
            <a:endParaRPr lang="en-GB" b="1" dirty="0">
              <a:solidFill>
                <a:srgbClr val="8A0204"/>
              </a:solidFill>
              <a:latin typeface="Bahnschrift SemiCondensed" panose="020B0502040204020203" pitchFamily="34" charset="0"/>
            </a:endParaRPr>
          </a:p>
        </p:txBody>
      </p:sp>
      <p:pic>
        <p:nvPicPr>
          <p:cNvPr id="6" name="Picture 5"/>
          <p:cNvPicPr>
            <a:picLocks noChangeAspect="1"/>
          </p:cNvPicPr>
          <p:nvPr/>
        </p:nvPicPr>
        <p:blipFill>
          <a:blip r:embed="rId3"/>
          <a:stretch>
            <a:fillRect/>
          </a:stretch>
        </p:blipFill>
        <p:spPr>
          <a:xfrm>
            <a:off x="6099172" y="30746"/>
            <a:ext cx="559169" cy="645195"/>
          </a:xfrm>
          <a:prstGeom prst="rect">
            <a:avLst/>
          </a:prstGeom>
        </p:spPr>
      </p:pic>
      <p:pic>
        <p:nvPicPr>
          <p:cNvPr id="8" name="Picture 7"/>
          <p:cNvPicPr>
            <a:picLocks noChangeAspect="1"/>
          </p:cNvPicPr>
          <p:nvPr/>
        </p:nvPicPr>
        <p:blipFill>
          <a:blip r:embed="rId4" cstate="print"/>
          <a:stretch>
            <a:fillRect/>
          </a:stretch>
        </p:blipFill>
        <p:spPr>
          <a:xfrm>
            <a:off x="183140" y="65499"/>
            <a:ext cx="682866" cy="679831"/>
          </a:xfrm>
          <a:prstGeom prst="rect">
            <a:avLst/>
          </a:prstGeom>
        </p:spPr>
      </p:pic>
      <p:cxnSp>
        <p:nvCxnSpPr>
          <p:cNvPr id="10" name="Straight Connector 9"/>
          <p:cNvCxnSpPr/>
          <p:nvPr/>
        </p:nvCxnSpPr>
        <p:spPr>
          <a:xfrm>
            <a:off x="0" y="919095"/>
            <a:ext cx="6858000" cy="0"/>
          </a:xfrm>
          <a:prstGeom prst="line">
            <a:avLst/>
          </a:prstGeom>
          <a:ln w="38100">
            <a:solidFill>
              <a:srgbClr val="91191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385498" y="101600"/>
            <a:ext cx="9525" cy="516730"/>
          </a:xfrm>
          <a:prstGeom prst="line">
            <a:avLst/>
          </a:prstGeom>
          <a:ln w="19050">
            <a:solidFill>
              <a:srgbClr val="91191A"/>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9166663"/>
            <a:ext cx="6876390" cy="0"/>
          </a:xfrm>
          <a:prstGeom prst="line">
            <a:avLst/>
          </a:prstGeom>
          <a:ln w="38100">
            <a:solidFill>
              <a:srgbClr val="91191A"/>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993" y="9139297"/>
            <a:ext cx="3429000" cy="830997"/>
          </a:xfrm>
          <a:prstGeom prst="rect">
            <a:avLst/>
          </a:prstGeom>
        </p:spPr>
        <p:txBody>
          <a:bodyPr>
            <a:spAutoFit/>
          </a:bodyPr>
          <a:lstStyle/>
          <a:p>
            <a:r>
              <a:rPr lang="en-US" sz="1200" b="1" dirty="0">
                <a:solidFill>
                  <a:srgbClr val="8A0204"/>
                </a:solidFill>
              </a:rPr>
              <a:t>CONTACT US</a:t>
            </a:r>
          </a:p>
          <a:p>
            <a:r>
              <a:rPr lang="en-US" sz="1200" b="1" dirty="0"/>
              <a:t>Dr. Dara Ajay, Head TTO</a:t>
            </a:r>
          </a:p>
          <a:p>
            <a:r>
              <a:rPr lang="en-US" sz="1200" dirty="0"/>
              <a:t>Technology Transfer Office,</a:t>
            </a:r>
          </a:p>
          <a:p>
            <a:r>
              <a:rPr lang="en-US" sz="1200" dirty="0"/>
              <a:t>IPM Cell - IC&amp;SR, IIT Madras</a:t>
            </a:r>
            <a:endParaRPr lang="en-GB" sz="1200" dirty="0"/>
          </a:p>
        </p:txBody>
      </p:sp>
      <p:pic>
        <p:nvPicPr>
          <p:cNvPr id="35" name="Picture 34"/>
          <p:cNvPicPr>
            <a:picLocks noChangeAspect="1"/>
          </p:cNvPicPr>
          <p:nvPr/>
        </p:nvPicPr>
        <p:blipFill>
          <a:blip r:embed="rId5">
            <a:lum contrast="20000"/>
          </a:blip>
          <a:stretch>
            <a:fillRect/>
          </a:stretch>
        </p:blipFill>
        <p:spPr>
          <a:xfrm>
            <a:off x="998133" y="114418"/>
            <a:ext cx="2275875" cy="525100"/>
          </a:xfrm>
          <a:prstGeom prst="rect">
            <a:avLst/>
          </a:prstGeom>
        </p:spPr>
      </p:pic>
      <p:sp>
        <p:nvSpPr>
          <p:cNvPr id="44" name="Rectangle 43"/>
          <p:cNvSpPr/>
          <p:nvPr/>
        </p:nvSpPr>
        <p:spPr>
          <a:xfrm>
            <a:off x="71308" y="7115533"/>
            <a:ext cx="6712142" cy="182327"/>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Key Features / Value Proposition</a:t>
            </a:r>
          </a:p>
        </p:txBody>
      </p:sp>
      <p:sp>
        <p:nvSpPr>
          <p:cNvPr id="39" name="TextBox 38"/>
          <p:cNvSpPr txBox="1"/>
          <p:nvPr/>
        </p:nvSpPr>
        <p:spPr>
          <a:xfrm>
            <a:off x="-43189" y="7338294"/>
            <a:ext cx="6876389" cy="1785104"/>
          </a:xfrm>
          <a:prstGeom prst="rect">
            <a:avLst/>
          </a:prstGeom>
          <a:noFill/>
        </p:spPr>
        <p:txBody>
          <a:bodyPr wrap="square" rtlCol="0">
            <a:spAutoFit/>
          </a:bodyPr>
          <a:lstStyle/>
          <a:p>
            <a:pPr marL="171450" indent="-171450" algn="just">
              <a:buFont typeface="Arial" panose="020B0604020202020204" pitchFamily="34" charset="0"/>
              <a:buChar char="•"/>
            </a:pPr>
            <a:r>
              <a:rPr lang="en-US" sz="1100" dirty="0">
                <a:latin typeface="Helvetica" panose="020B0604020202020204" pitchFamily="34" charset="0"/>
                <a:cs typeface="Helvetica" panose="020B0604020202020204" pitchFamily="34" charset="0"/>
              </a:rPr>
              <a:t>The system provides accurate vehicle detection and tracking even under low-light, glare, fog, rain, and adverse weather conditions.</a:t>
            </a:r>
          </a:p>
          <a:p>
            <a:pPr marL="171450" indent="-171450" algn="just">
              <a:buFont typeface="Arial" panose="020B0604020202020204" pitchFamily="34" charset="0"/>
              <a:buChar char="•"/>
            </a:pPr>
            <a:r>
              <a:rPr lang="en-US" sz="1100" dirty="0">
                <a:latin typeface="Helvetica" panose="020B0604020202020204" pitchFamily="34" charset="0"/>
                <a:cs typeface="Helvetica" panose="020B0604020202020204" pitchFamily="34" charset="0"/>
              </a:rPr>
              <a:t>Fusion of RGB and thermal imaging improves reliability and robustness compared to conventional single-camera traffic monitoring systems.</a:t>
            </a:r>
          </a:p>
          <a:p>
            <a:pPr marL="171450" indent="-171450" algn="just">
              <a:buFont typeface="Arial" panose="020B0604020202020204" pitchFamily="34" charset="0"/>
              <a:buChar char="•"/>
            </a:pPr>
            <a:r>
              <a:rPr lang="en-US" sz="1100" dirty="0">
                <a:latin typeface="Helvetica" panose="020B0604020202020204" pitchFamily="34" charset="0"/>
                <a:cs typeface="Helvetica" panose="020B0604020202020204" pitchFamily="34" charset="0"/>
              </a:rPr>
              <a:t>The technology supports accurate classification of heterogeneous vehicle types, including two-wheelers and three-wheelers common in developing regions.</a:t>
            </a:r>
          </a:p>
          <a:p>
            <a:pPr marL="171450" indent="-171450" algn="just">
              <a:buFont typeface="Arial" panose="020B0604020202020204" pitchFamily="34" charset="0"/>
              <a:buChar char="•"/>
            </a:pPr>
            <a:r>
              <a:rPr lang="en-US" sz="1100" dirty="0">
                <a:latin typeface="Helvetica" panose="020B0604020202020204" pitchFamily="34" charset="0"/>
                <a:cs typeface="Helvetica" panose="020B0604020202020204" pitchFamily="34" charset="0"/>
              </a:rPr>
              <a:t>Real-time computation of traffic metrics enables efficient congestion management, adaptive signal control, and roadway safety enhancement.</a:t>
            </a:r>
          </a:p>
          <a:p>
            <a:pPr marL="171450" indent="-171450" algn="just">
              <a:buFont typeface="Arial" panose="020B0604020202020204" pitchFamily="34" charset="0"/>
              <a:buChar char="•"/>
            </a:pPr>
            <a:r>
              <a:rPr lang="en-US" sz="1100" dirty="0">
                <a:latin typeface="Helvetica" panose="020B0604020202020204" pitchFamily="34" charset="0"/>
                <a:cs typeface="Helvetica" panose="020B0604020202020204" pitchFamily="34" charset="0"/>
              </a:rPr>
              <a:t>The system supports smart city applications by enabling data-driven traffic analysis, infrastructure planning, and emergency response optimization.</a:t>
            </a:r>
          </a:p>
        </p:txBody>
      </p:sp>
      <p:sp>
        <p:nvSpPr>
          <p:cNvPr id="32" name="Rectangle 31"/>
          <p:cNvSpPr/>
          <p:nvPr/>
        </p:nvSpPr>
        <p:spPr>
          <a:xfrm>
            <a:off x="4416862" y="9196515"/>
            <a:ext cx="2731670" cy="73096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fr-FR" sz="1050" b="1" i="0" dirty="0">
                <a:effectLst/>
                <a:latin typeface="Lato"/>
              </a:rPr>
              <a:t>Email</a:t>
            </a:r>
            <a:r>
              <a:rPr lang="fr-FR" sz="1050" b="0" i="0" dirty="0">
                <a:effectLst/>
                <a:latin typeface="Lato"/>
              </a:rPr>
              <a:t>: </a:t>
            </a:r>
            <a:r>
              <a:rPr lang="fr-FR" sz="1050" dirty="0">
                <a:latin typeface="Lato"/>
                <a:hlinkClick r:id="rId6"/>
              </a:rPr>
              <a:t>headtto-icsr@icsrpis.iitm.ac.in</a:t>
            </a:r>
            <a:r>
              <a:rPr lang="fr-FR" sz="1050" dirty="0">
                <a:latin typeface="Lato"/>
              </a:rPr>
              <a:t>  </a:t>
            </a:r>
            <a:endParaRPr lang="fr-FR" sz="1050" b="0" i="0" dirty="0">
              <a:effectLst/>
              <a:latin typeface="Lato"/>
            </a:endParaRPr>
          </a:p>
          <a:p>
            <a:pPr>
              <a:spcBef>
                <a:spcPts val="300"/>
              </a:spcBef>
              <a:spcAft>
                <a:spcPts val="300"/>
              </a:spcAft>
            </a:pPr>
            <a:r>
              <a:rPr lang="fr-FR" sz="1050" dirty="0">
                <a:latin typeface="Lato"/>
                <a:hlinkClick r:id="rId7"/>
              </a:rPr>
              <a:t>ttooffice@icsrpis.iitm.ac.in</a:t>
            </a:r>
            <a:r>
              <a:rPr lang="fr-FR" sz="1050" dirty="0">
                <a:latin typeface="Lato"/>
              </a:rPr>
              <a:t> </a:t>
            </a:r>
          </a:p>
          <a:p>
            <a:pPr>
              <a:spcBef>
                <a:spcPts val="300"/>
              </a:spcBef>
              <a:spcAft>
                <a:spcPts val="300"/>
              </a:spcAft>
            </a:pPr>
            <a:r>
              <a:rPr lang="fr-FR" sz="1050" b="1" i="0" dirty="0">
                <a:effectLst/>
                <a:latin typeface="Lato"/>
              </a:rPr>
              <a:t>Phone</a:t>
            </a:r>
            <a:r>
              <a:rPr lang="fr-FR" sz="1050" b="0" i="0" dirty="0">
                <a:effectLst/>
                <a:latin typeface="Lato"/>
              </a:rPr>
              <a:t>: +91-44-2257 9756/ </a:t>
            </a:r>
            <a:r>
              <a:rPr lang="fr-FR" sz="1050" dirty="0">
                <a:latin typeface="Lato"/>
              </a:rPr>
              <a:t>9843</a:t>
            </a:r>
            <a:endParaRPr lang="fr-FR" sz="1050" b="0" i="0" dirty="0">
              <a:effectLst/>
              <a:latin typeface="Lato"/>
            </a:endParaRPr>
          </a:p>
        </p:txBody>
      </p:sp>
      <p:sp>
        <p:nvSpPr>
          <p:cNvPr id="25" name="TextBox 24"/>
          <p:cNvSpPr txBox="1"/>
          <p:nvPr/>
        </p:nvSpPr>
        <p:spPr>
          <a:xfrm>
            <a:off x="5119353" y="7937655"/>
            <a:ext cx="65" cy="276999"/>
          </a:xfrm>
          <a:prstGeom prst="rect">
            <a:avLst/>
          </a:prstGeom>
          <a:noFill/>
        </p:spPr>
        <p:txBody>
          <a:bodyPr wrap="none" lIns="0" tIns="0" rIns="0" bIns="0" rtlCol="0">
            <a:spAutoFit/>
          </a:bodyPr>
          <a:lstStyle/>
          <a:p>
            <a:endParaRPr lang="en-IN" dirty="0"/>
          </a:p>
        </p:txBody>
      </p:sp>
      <p:sp>
        <p:nvSpPr>
          <p:cNvPr id="30" name="TextBox 29"/>
          <p:cNvSpPr txBox="1"/>
          <p:nvPr/>
        </p:nvSpPr>
        <p:spPr>
          <a:xfrm>
            <a:off x="4845051" y="1694966"/>
            <a:ext cx="1691640" cy="1015663"/>
          </a:xfrm>
          <a:prstGeom prst="rect">
            <a:avLst/>
          </a:prstGeom>
          <a:noFill/>
        </p:spPr>
        <p:txBody>
          <a:bodyPr wrap="square" rtlCol="0">
            <a:spAutoFit/>
          </a:bodyPr>
          <a:lstStyle/>
          <a:p>
            <a:pPr algn="just"/>
            <a:r>
              <a:rPr lang="en-US" sz="1000" b="1" dirty="0">
                <a:solidFill>
                  <a:srgbClr val="8A0204"/>
                </a:solidFill>
                <a:latin typeface="Helvetica" panose="020B0604020202020204" pitchFamily="34" charset="0"/>
                <a:cs typeface="Helvetica" panose="020B0604020202020204" pitchFamily="34" charset="0"/>
              </a:rPr>
              <a:t>Figure: (c) </a:t>
            </a:r>
            <a:r>
              <a:rPr lang="en-US" sz="1000" dirty="0">
                <a:solidFill>
                  <a:srgbClr val="8A0204"/>
                </a:solidFill>
                <a:latin typeface="Helvetica" panose="020B0604020202020204" pitchFamily="34" charset="0"/>
                <a:cs typeface="Helvetica" panose="020B0604020202020204" pitchFamily="34" charset="0"/>
              </a:rPr>
              <a:t>illustrate a block diagram of traffic management and analysis framework implemented by the traffic management system.</a:t>
            </a:r>
            <a:endParaRPr lang="en-US" sz="1100" dirty="0">
              <a:solidFill>
                <a:srgbClr val="8A0204"/>
              </a:solidFill>
              <a:latin typeface="Helvetica" panose="020B0604020202020204" pitchFamily="34" charset="0"/>
              <a:cs typeface="Helvetica" panose="020B0604020202020204" pitchFamily="34" charset="0"/>
            </a:endParaRPr>
          </a:p>
        </p:txBody>
      </p:sp>
      <p:sp>
        <p:nvSpPr>
          <p:cNvPr id="20" name="TextBox 19">
            <a:extLst>
              <a:ext uri="{FF2B5EF4-FFF2-40B4-BE49-F238E27FC236}">
                <a16:creationId xmlns:a16="http://schemas.microsoft.com/office/drawing/2014/main" id="{74AC8822-875C-1C6D-B096-F9EE21F5A0A4}"/>
              </a:ext>
            </a:extLst>
          </p:cNvPr>
          <p:cNvSpPr txBox="1"/>
          <p:nvPr/>
        </p:nvSpPr>
        <p:spPr>
          <a:xfrm>
            <a:off x="307600" y="1360012"/>
            <a:ext cx="341379" cy="230832"/>
          </a:xfrm>
          <a:prstGeom prst="rect">
            <a:avLst/>
          </a:prstGeom>
          <a:noFill/>
        </p:spPr>
        <p:txBody>
          <a:bodyPr wrap="square" rtlCol="0">
            <a:spAutoFit/>
          </a:bodyPr>
          <a:lstStyle/>
          <a:p>
            <a:r>
              <a:rPr lang="en-US" sz="900" b="1" dirty="0">
                <a:solidFill>
                  <a:srgbClr val="8A0204"/>
                </a:solidFill>
                <a:latin typeface="Helvetica" panose="020B0604020202020204" pitchFamily="34" charset="0"/>
              </a:rPr>
              <a:t>(c)</a:t>
            </a:r>
            <a:endParaRPr lang="en-US" sz="900" dirty="0">
              <a:solidFill>
                <a:srgbClr val="8A0204"/>
              </a:solidFill>
              <a:latin typeface="Helvetica" panose="020B0604020202020204" pitchFamily="34" charset="0"/>
            </a:endParaRPr>
          </a:p>
        </p:txBody>
      </p:sp>
      <p:graphicFrame>
        <p:nvGraphicFramePr>
          <p:cNvPr id="23" name="Diagram 22">
            <a:extLst>
              <a:ext uri="{FF2B5EF4-FFF2-40B4-BE49-F238E27FC236}">
                <a16:creationId xmlns:a16="http://schemas.microsoft.com/office/drawing/2014/main" id="{09DB141C-6BB4-C7A0-5635-4C064E9BB8CB}"/>
              </a:ext>
            </a:extLst>
          </p:cNvPr>
          <p:cNvGraphicFramePr/>
          <p:nvPr>
            <p:extLst>
              <p:ext uri="{D42A27DB-BD31-4B8C-83A1-F6EECF244321}">
                <p14:modId xmlns:p14="http://schemas.microsoft.com/office/powerpoint/2010/main" val="2353529763"/>
              </p:ext>
            </p:extLst>
          </p:nvPr>
        </p:nvGraphicFramePr>
        <p:xfrm>
          <a:off x="-1504128" y="4099815"/>
          <a:ext cx="9832788" cy="29432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Rectangle 1">
            <a:extLst>
              <a:ext uri="{FF2B5EF4-FFF2-40B4-BE49-F238E27FC236}">
                <a16:creationId xmlns:a16="http://schemas.microsoft.com/office/drawing/2014/main" id="{6886EB59-9BE8-F6A7-73D3-F7C4C0E50AAF}"/>
              </a:ext>
            </a:extLst>
          </p:cNvPr>
          <p:cNvSpPr/>
          <p:nvPr/>
        </p:nvSpPr>
        <p:spPr>
          <a:xfrm>
            <a:off x="2511186" y="9261092"/>
            <a:ext cx="1639296" cy="492443"/>
          </a:xfrm>
          <a:prstGeom prst="rect">
            <a:avLst/>
          </a:prstGeom>
        </p:spPr>
        <p:txBody>
          <a:bodyPr wrap="none">
            <a:spAutoFit/>
          </a:bodyPr>
          <a:lstStyle/>
          <a:p>
            <a:pPr algn="ctr"/>
            <a:r>
              <a:rPr lang="en-GB" sz="1400" b="1" dirty="0">
                <a:solidFill>
                  <a:srgbClr val="8A0204"/>
                </a:solidFill>
              </a:rPr>
              <a:t>IITM TTO Website :</a:t>
            </a:r>
            <a:r>
              <a:rPr lang="en-GB" sz="1400" dirty="0">
                <a:solidFill>
                  <a:srgbClr val="8A0204"/>
                </a:solidFill>
              </a:rPr>
              <a:t> </a:t>
            </a:r>
          </a:p>
          <a:p>
            <a:pPr algn="ctr"/>
            <a:r>
              <a:rPr lang="en-GB" sz="1200" dirty="0">
                <a:hlinkClick r:id="rId13"/>
              </a:rPr>
              <a:t>https://ip.iitm.ac.in</a:t>
            </a:r>
            <a:r>
              <a:rPr lang="en-GB" sz="1200" dirty="0"/>
              <a:t> </a:t>
            </a:r>
          </a:p>
        </p:txBody>
      </p:sp>
      <p:sp>
        <p:nvSpPr>
          <p:cNvPr id="33" name="Rectangle 32"/>
          <p:cNvSpPr/>
          <p:nvPr/>
        </p:nvSpPr>
        <p:spPr>
          <a:xfrm>
            <a:off x="71307" y="996953"/>
            <a:ext cx="6712142" cy="2769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Rectangle 16"/>
          <p:cNvSpPr/>
          <p:nvPr/>
        </p:nvSpPr>
        <p:spPr>
          <a:xfrm>
            <a:off x="71307" y="3829944"/>
            <a:ext cx="6712142" cy="189477"/>
          </a:xfrm>
          <a:prstGeom prst="rect">
            <a:avLst/>
          </a:prstGeom>
          <a:solidFill>
            <a:srgbClr val="91191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100" b="1" dirty="0">
                <a:latin typeface="Helvetica" panose="020B0604020202020204" pitchFamily="34" charset="0"/>
                <a:cs typeface="Times New Roman" panose="02020603050405020304" pitchFamily="18" charset="0"/>
              </a:rPr>
              <a:t>Technology</a:t>
            </a:r>
          </a:p>
        </p:txBody>
      </p:sp>
      <p:pic>
        <p:nvPicPr>
          <p:cNvPr id="7" name="Picture 6">
            <a:extLst>
              <a:ext uri="{FF2B5EF4-FFF2-40B4-BE49-F238E27FC236}">
                <a16:creationId xmlns:a16="http://schemas.microsoft.com/office/drawing/2014/main" id="{E5E3C59A-2C05-46F5-B04E-D4F88C46911C}"/>
              </a:ext>
            </a:extLst>
          </p:cNvPr>
          <p:cNvPicPr>
            <a:picLocks noChangeAspect="1"/>
          </p:cNvPicPr>
          <p:nvPr/>
        </p:nvPicPr>
        <p:blipFill>
          <a:blip r:embed="rId14"/>
          <a:stretch>
            <a:fillRect/>
          </a:stretch>
        </p:blipFill>
        <p:spPr>
          <a:xfrm>
            <a:off x="1070854" y="1103004"/>
            <a:ext cx="3540740" cy="2645037"/>
          </a:xfrm>
          <a:prstGeom prst="rect">
            <a:avLst/>
          </a:prstGeom>
        </p:spPr>
      </p:pic>
    </p:spTree>
    <p:extLst>
      <p:ext uri="{BB962C8B-B14F-4D97-AF65-F5344CB8AC3E}">
        <p14:creationId xmlns:p14="http://schemas.microsoft.com/office/powerpoint/2010/main" val="24186214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CBEC2A6-603B-40BB-9873-9FA6DEE9CC39}">
  <we:reference id="b976bf9e-dd87-459f-840c-210c09b36273" version="3.0.0.3" store="EXCatalog" storeType="EXCatalog"/>
  <we:alternateReferences>
    <we:reference id="WA200005566" version="3.0.0.3" store="en-IN"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21789</TotalTime>
  <Words>723</Words>
  <Application>Microsoft Office PowerPoint</Application>
  <PresentationFormat>A4 Paper (210x297 mm)</PresentationFormat>
  <Paragraphs>69</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Bahnschrift SemiCondensed</vt:lpstr>
      <vt:lpstr>Calibri</vt:lpstr>
      <vt:lpstr>Calibri Light</vt:lpstr>
      <vt:lpstr>Helvetica</vt:lpstr>
      <vt:lpstr>Lato</vt:lpstr>
      <vt:lpstr>Wingdings</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DARA AJAY</dc:creator>
  <cp:lastModifiedBy>ICSR O365 User23</cp:lastModifiedBy>
  <cp:revision>5850</cp:revision>
  <cp:lastPrinted>2023-05-17T08:45:11Z</cp:lastPrinted>
  <dcterms:created xsi:type="dcterms:W3CDTF">2022-09-27T08:41:55Z</dcterms:created>
  <dcterms:modified xsi:type="dcterms:W3CDTF">2026-05-25T11:31:36Z</dcterms:modified>
</cp:coreProperties>
</file>